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6"/>
  </p:notesMasterIdLst>
  <p:sldIdLst>
    <p:sldId id="450" r:id="rId2"/>
    <p:sldId id="435" r:id="rId3"/>
    <p:sldId id="452" r:id="rId4"/>
    <p:sldId id="392" r:id="rId5"/>
    <p:sldId id="427" r:id="rId6"/>
    <p:sldId id="451" r:id="rId7"/>
    <p:sldId id="432" r:id="rId8"/>
    <p:sldId id="444" r:id="rId9"/>
    <p:sldId id="453" r:id="rId10"/>
    <p:sldId id="411" r:id="rId11"/>
    <p:sldId id="454" r:id="rId12"/>
    <p:sldId id="405" r:id="rId13"/>
    <p:sldId id="431" r:id="rId14"/>
    <p:sldId id="447" r:id="rId15"/>
    <p:sldId id="394" r:id="rId16"/>
    <p:sldId id="415" r:id="rId17"/>
    <p:sldId id="414" r:id="rId18"/>
    <p:sldId id="396" r:id="rId19"/>
    <p:sldId id="398" r:id="rId20"/>
    <p:sldId id="397" r:id="rId21"/>
    <p:sldId id="455" r:id="rId22"/>
    <p:sldId id="420" r:id="rId23"/>
    <p:sldId id="439" r:id="rId24"/>
    <p:sldId id="430" r:id="rId25"/>
    <p:sldId id="456" r:id="rId26"/>
    <p:sldId id="449" r:id="rId27"/>
    <p:sldId id="399" r:id="rId28"/>
    <p:sldId id="413" r:id="rId29"/>
    <p:sldId id="433" r:id="rId30"/>
    <p:sldId id="434" r:id="rId31"/>
    <p:sldId id="400" r:id="rId32"/>
    <p:sldId id="426" r:id="rId33"/>
    <p:sldId id="410" r:id="rId34"/>
    <p:sldId id="429" r:id="rId35"/>
    <p:sldId id="409" r:id="rId36"/>
    <p:sldId id="408" r:id="rId37"/>
    <p:sldId id="407" r:id="rId38"/>
    <p:sldId id="402" r:id="rId39"/>
    <p:sldId id="422" r:id="rId40"/>
    <p:sldId id="423" r:id="rId41"/>
    <p:sldId id="419" r:id="rId42"/>
    <p:sldId id="457" r:id="rId43"/>
    <p:sldId id="445" r:id="rId44"/>
    <p:sldId id="403" r:id="rId45"/>
    <p:sldId id="418" r:id="rId46"/>
    <p:sldId id="448" r:id="rId47"/>
    <p:sldId id="406" r:id="rId48"/>
    <p:sldId id="424" r:id="rId49"/>
    <p:sldId id="416" r:id="rId50"/>
    <p:sldId id="458" r:id="rId51"/>
    <p:sldId id="401" r:id="rId52"/>
    <p:sldId id="404" r:id="rId53"/>
    <p:sldId id="393" r:id="rId54"/>
    <p:sldId id="421" r:id="rId5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FB25"/>
    <a:srgbClr val="FB05D8"/>
    <a:srgbClr val="E10FF1"/>
    <a:srgbClr val="FF00FF"/>
    <a:srgbClr val="CC0000"/>
    <a:srgbClr val="086E19"/>
    <a:srgbClr val="014535"/>
    <a:srgbClr val="722A40"/>
    <a:srgbClr val="5A2024"/>
    <a:srgbClr val="6925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94692"/>
  </p:normalViewPr>
  <p:slideViewPr>
    <p:cSldViewPr>
      <p:cViewPr>
        <p:scale>
          <a:sx n="68" d="100"/>
          <a:sy n="68" d="100"/>
        </p:scale>
        <p:origin x="2384" y="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E5AC7-6784-456B-B8E7-E5FB23F41CD5}" type="datetimeFigureOut">
              <a:rPr lang="it-IT" smtClean="0"/>
              <a:pPr/>
              <a:t>18/03/20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7F828-D4EA-4984-8DEE-68F3D15800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029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7F828-D4EA-4984-8DEE-68F3D15800BF}" type="slidenum">
              <a:rPr lang="it-IT" smtClean="0"/>
              <a:pPr/>
              <a:t>49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49C5-F090-4D11-9446-677EC1F2A58E}" type="datetimeFigureOut">
              <a:rPr lang="it-IT" smtClean="0"/>
              <a:pPr/>
              <a:t>18/03/20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9DF5-9C96-4F80-AC6E-2BC1E6DCF540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49C5-F090-4D11-9446-677EC1F2A58E}" type="datetimeFigureOut">
              <a:rPr lang="it-IT" smtClean="0"/>
              <a:pPr/>
              <a:t>18/03/20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9DF5-9C96-4F80-AC6E-2BC1E6DCF540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49C5-F090-4D11-9446-677EC1F2A58E}" type="datetimeFigureOut">
              <a:rPr lang="it-IT" smtClean="0"/>
              <a:pPr/>
              <a:t>18/03/20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9DF5-9C96-4F80-AC6E-2BC1E6DCF540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49C5-F090-4D11-9446-677EC1F2A58E}" type="datetimeFigureOut">
              <a:rPr lang="it-IT" smtClean="0"/>
              <a:pPr/>
              <a:t>18/03/20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9DF5-9C96-4F80-AC6E-2BC1E6DCF540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49C5-F090-4D11-9446-677EC1F2A58E}" type="datetimeFigureOut">
              <a:rPr lang="it-IT" smtClean="0"/>
              <a:pPr/>
              <a:t>18/03/20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9DF5-9C96-4F80-AC6E-2BC1E6DCF540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49C5-F090-4D11-9446-677EC1F2A58E}" type="datetimeFigureOut">
              <a:rPr lang="it-IT" smtClean="0"/>
              <a:pPr/>
              <a:t>18/03/20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9DF5-9C96-4F80-AC6E-2BC1E6DCF540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49C5-F090-4D11-9446-677EC1F2A58E}" type="datetimeFigureOut">
              <a:rPr lang="it-IT" smtClean="0"/>
              <a:pPr/>
              <a:t>18/03/20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9DF5-9C96-4F80-AC6E-2BC1E6DCF540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49C5-F090-4D11-9446-677EC1F2A58E}" type="datetimeFigureOut">
              <a:rPr lang="it-IT" smtClean="0"/>
              <a:pPr/>
              <a:t>18/03/20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9DF5-9C96-4F80-AC6E-2BC1E6DCF540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49C5-F090-4D11-9446-677EC1F2A58E}" type="datetimeFigureOut">
              <a:rPr lang="it-IT" smtClean="0"/>
              <a:pPr/>
              <a:t>18/03/20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9DF5-9C96-4F80-AC6E-2BC1E6DCF540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49C5-F090-4D11-9446-677EC1F2A58E}" type="datetimeFigureOut">
              <a:rPr lang="it-IT" smtClean="0"/>
              <a:pPr/>
              <a:t>18/03/20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9DF5-9C96-4F80-AC6E-2BC1E6DCF540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49C5-F090-4D11-9446-677EC1F2A58E}" type="datetimeFigureOut">
              <a:rPr lang="it-IT" smtClean="0"/>
              <a:pPr/>
              <a:t>18/03/20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9DF5-9C96-4F80-AC6E-2BC1E6DCF540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44000">
              <a:schemeClr val="tx2">
                <a:lumMod val="75000"/>
              </a:schemeClr>
            </a:gs>
            <a:gs pos="0">
              <a:srgbClr val="722A40"/>
            </a:gs>
            <a:gs pos="0">
              <a:srgbClr val="722A40"/>
            </a:gs>
            <a:gs pos="0">
              <a:srgbClr val="722A40"/>
            </a:gs>
            <a:gs pos="100000">
              <a:srgbClr val="722A4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249C5-F090-4D11-9446-677EC1F2A58E}" type="datetimeFigureOut">
              <a:rPr lang="it-IT" smtClean="0"/>
              <a:pPr/>
              <a:t>18/03/20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F9DF5-9C96-4F80-AC6E-2BC1E6DCF540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hyperlink" Target="http://animalandia.sitiwebs.com/wiki/File:Wasp_abdomen.jpg" TargetMode="External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0/0e/K9933-1.jpg" TargetMode="External"/><Relationship Id="rId3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1/1c/Rhyssa_persuasoria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hyperlink" Target="http://upload.wikimedia.org/wikipedia/commons/3/32/Bee-apis.jpg" TargetMode="External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8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9/93/European_wasp_white_bg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hyperlink" Target="http://upload.wikimedia.org/wikipedia/commons/a/a8/Bees_Collecting_Pollen_2004-08-14.jpg" TargetMode="External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t.wikipedia.org/wiki/File:Bees-wings.web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hyperlink" Target="http://4.bp.blogspot.com/_eud5LW5hbQc/S8rX1f6K1OI/AAAAAAAAC8Q/Wu62bdzhctM/s1600/22365_1265910866.jpg" TargetMode="External"/><Relationship Id="rId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a/ac/HoneyBeeAnatomy.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4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9/99/Apis_mellifera_flying.jpg" TargetMode="External"/><Relationship Id="rId3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File:Honey_comb.jpg" TargetMode="External"/><Relationship Id="rId4" Type="http://schemas.openxmlformats.org/officeDocument/2006/relationships/image" Target="../media/image45.jpeg"/><Relationship Id="rId5" Type="http://schemas.openxmlformats.org/officeDocument/2006/relationships/hyperlink" Target="http://it.wikipedia.org/wiki/File:Honeycomb_3d_rot.png" TargetMode="External"/><Relationship Id="rId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Relationship Id="rId3" Type="http://schemas.openxmlformats.org/officeDocument/2006/relationships/image" Target="../media/image48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hyperlink" Target="http://upload.wikimedia.org/wikipedia/commons/b/b7/Vespula_vulgaris_SEM_Head_01.jpg" TargetMode="External"/><Relationship Id="rId5" Type="http://schemas.openxmlformats.org/officeDocument/2006/relationships/image" Target="../media/image53.jpeg"/><Relationship Id="rId6" Type="http://schemas.openxmlformats.org/officeDocument/2006/relationships/hyperlink" Target="http://upload.wikimedia.org/wikipedia/commons/5/53/Wasp_nest_2.jpg" TargetMode="External"/><Relationship Id="rId7" Type="http://schemas.openxmlformats.org/officeDocument/2006/relationships/image" Target="../media/image54.jpeg"/><Relationship Id="rId8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0/08/Wespe.jp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image" Target="../media/image58.jpeg"/><Relationship Id="rId5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2/2f/Vespula_vulgaris_SEM_Sting_01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image" Target="../media/image61.jpeg"/><Relationship Id="rId5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t.wikipedia.org/wiki/File:Polistes_dominulus-Nest-6.jp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4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e/e5/Scheme_ant_worker_anatomy-numbered.svg" TargetMode="External"/><Relationship Id="rId3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4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eg"/><Relationship Id="rId3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4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4" Type="http://schemas.openxmlformats.org/officeDocument/2006/relationships/image" Target="../media/image77.jpeg"/><Relationship Id="rId5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4" Type="http://schemas.openxmlformats.org/officeDocument/2006/relationships/image" Target="../media/image80.jpeg"/><Relationship Id="rId5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vialattea.net/spaw/image/biologia/May2005/ant_queen.jp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4" Type="http://schemas.openxmlformats.org/officeDocument/2006/relationships/image" Target="../media/image83.jpeg"/><Relationship Id="rId5" Type="http://schemas.openxmlformats.org/officeDocument/2006/relationships/hyperlink" Target="http://upload.wikimedia.org/wikipedia/commons/c/ca/Ant_SEM.jpg" TargetMode="External"/><Relationship Id="rId6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te-cultura-recensioni.noiblogger.com/lincredibile-forza-della-formica-che-solleva-100-volte-il-proprio-peso-guarda-la-foto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4" Type="http://schemas.openxmlformats.org/officeDocument/2006/relationships/image" Target="../media/image87.jpeg"/><Relationship Id="rId5" Type="http://schemas.openxmlformats.org/officeDocument/2006/relationships/image" Target="../media/image88.jpeg"/><Relationship Id="rId6" Type="http://schemas.openxmlformats.org/officeDocument/2006/relationships/image" Target="../media/image89.jpeg"/><Relationship Id="rId7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c/Arge_ochropus_(prof.).JPG" TargetMode="External"/><Relationship Id="rId4" Type="http://schemas.openxmlformats.org/officeDocument/2006/relationships/image" Target="../media/image7.jpeg"/><Relationship Id="rId5" Type="http://schemas.openxmlformats.org/officeDocument/2006/relationships/hyperlink" Target="http://upload.wikimedia.org/wikipedia/commons/c/c4/Anthidium_February_2008-1.jpg" TargetMode="External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4" Type="http://schemas.openxmlformats.org/officeDocument/2006/relationships/image" Target="../media/image93.jpeg"/><Relationship Id="rId5" Type="http://schemas.openxmlformats.org/officeDocument/2006/relationships/image" Target="../media/image94.jpeg"/><Relationship Id="rId6" Type="http://schemas.openxmlformats.org/officeDocument/2006/relationships/hyperlink" Target="http://mississippientomologicalmuseum.org.msstate.edu/images/antphotos/Pachycondyla_chinensis_face.jpg" TargetMode="External"/><Relationship Id="rId7" Type="http://schemas.openxmlformats.org/officeDocument/2006/relationships/image" Target="../media/image95.jpeg"/><Relationship Id="rId8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png"/><Relationship Id="rId3" Type="http://schemas.openxmlformats.org/officeDocument/2006/relationships/image" Target="../media/image100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jpeg"/><Relationship Id="rId3" Type="http://schemas.openxmlformats.org/officeDocument/2006/relationships/image" Target="../media/image10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4" Type="http://schemas.openxmlformats.org/officeDocument/2006/relationships/image" Target="../media/image105.jpeg"/><Relationship Id="rId5" Type="http://schemas.openxmlformats.org/officeDocument/2006/relationships/image" Target="../media/image106.jpeg"/><Relationship Id="rId6" Type="http://schemas.openxmlformats.org/officeDocument/2006/relationships/hyperlink" Target="NULL" TargetMode="External"/><Relationship Id="rId7" Type="http://schemas.openxmlformats.org/officeDocument/2006/relationships/image" Target="../media/image10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8.png"/><Relationship Id="rId3" Type="http://schemas.openxmlformats.org/officeDocument/2006/relationships/image" Target="../media/image10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4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7/7a/Sting_of_Queen_Wasp.jpg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4" Type="http://schemas.openxmlformats.org/officeDocument/2006/relationships/image" Target="../media/image11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nt.edb.miyakyo-u.ac.jp/P/PCD3017/C/32.jpg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7/73/Guepe.jpg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jpeg"/><Relationship Id="rId3" Type="http://schemas.openxmlformats.org/officeDocument/2006/relationships/image" Target="../media/image115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6.jpeg"/><Relationship Id="rId3" Type="http://schemas.openxmlformats.org/officeDocument/2006/relationships/image" Target="../media/image11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8.jpeg"/><Relationship Id="rId3" Type="http://schemas.openxmlformats.org/officeDocument/2006/relationships/image" Target="../media/image11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4" Type="http://schemas.openxmlformats.org/officeDocument/2006/relationships/image" Target="../media/image121.jpeg"/><Relationship Id="rId5" Type="http://schemas.openxmlformats.org/officeDocument/2006/relationships/image" Target="../media/image122.jpeg"/><Relationship Id="rId6" Type="http://schemas.openxmlformats.org/officeDocument/2006/relationships/image" Target="../media/image123.jpeg"/><Relationship Id="rId7" Type="http://schemas.openxmlformats.org/officeDocument/2006/relationships/image" Target="../media/image124.png"/><Relationship Id="rId8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d/d9/Apis_mellifera_Tanzania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inneaforum.it/attachments/primi-passi-50/2029d1267560502-come-vedono-gli-insetti-apparato-visivo-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290474" y="5561647"/>
            <a:ext cx="6490028" cy="128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Papyrus" pitchFamily="66" charset="0"/>
                <a:ea typeface="+mj-ea"/>
                <a:cs typeface="+mj-cs"/>
              </a:rPr>
              <a:t>Ordine: </a:t>
            </a:r>
            <a:r>
              <a:rPr kumimoji="0" lang="it-IT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Papyrus" pitchFamily="66" charset="0"/>
                <a:ea typeface="+mj-ea"/>
                <a:cs typeface="+mj-cs"/>
              </a:rPr>
              <a:t>Hymenoptera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Papyrus" pitchFamily="66" charset="0"/>
                <a:ea typeface="+mj-ea"/>
                <a:cs typeface="+mj-cs"/>
              </a:rPr>
              <a:t> 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Papyrus" pitchFamily="66" charset="0"/>
              <a:ea typeface="+mj-ea"/>
              <a:cs typeface="+mj-cs"/>
            </a:endParaRPr>
          </a:p>
        </p:txBody>
      </p:sp>
      <p:pic>
        <p:nvPicPr>
          <p:cNvPr id="7" name="Picture 6" descr="http://farm4.static.flickr.com/3568/3819785860_06334b4ab4_z.jpg?zz=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537" y="2708920"/>
            <a:ext cx="3851919" cy="2563934"/>
          </a:xfrm>
          <a:prstGeom prst="rect">
            <a:avLst/>
          </a:prstGeom>
          <a:noFill/>
        </p:spPr>
      </p:pic>
      <p:pic>
        <p:nvPicPr>
          <p:cNvPr id="8" name="Picture 8" descr="http://farm3.static.flickr.com/2671/3835685706_807ca6f4c9_z.jpg?zz=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3851920" cy="2563934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0" y="9237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3600">
                <a:solidFill>
                  <a:srgbClr val="FFC000"/>
                </a:solidFill>
                <a:latin typeface="Papyrus" pitchFamily="66" charset="0"/>
              </a:rPr>
              <a:t>Puntura d’insetti : Veleni e allergeni, solo dolore o c’è qualcosa in più?</a:t>
            </a:r>
            <a:endParaRPr lang="it-IT" sz="3600" b="1" dirty="0">
              <a:solidFill>
                <a:srgbClr val="FFC000"/>
              </a:solidFill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06488" y="332656"/>
            <a:ext cx="903751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FF00FF"/>
                </a:solidFill>
                <a:latin typeface="Papyrus" pitchFamily="66" charset="0"/>
              </a:rPr>
              <a:t>Sottordini </a:t>
            </a:r>
            <a:r>
              <a:rPr lang="it-IT" sz="2400" b="1" dirty="0" err="1" smtClean="0">
                <a:solidFill>
                  <a:srgbClr val="FF00FF"/>
                </a:solidFill>
                <a:latin typeface="Papyrus" pitchFamily="66" charset="0"/>
              </a:rPr>
              <a:t>Apocrita°</a:t>
            </a:r>
            <a:r>
              <a:rPr lang="it-IT" sz="2400" b="1" dirty="0" smtClean="0">
                <a:solidFill>
                  <a:srgbClr val="FF00FF"/>
                </a:solidFill>
                <a:latin typeface="Papyrus" pitchFamily="66" charset="0"/>
              </a:rPr>
              <a:t>:</a:t>
            </a:r>
            <a:r>
              <a:rPr lang="it-IT" b="1" dirty="0" smtClean="0">
                <a:solidFill>
                  <a:srgbClr val="00B0F0"/>
                </a:solidFill>
                <a:latin typeface="Papyrus" pitchFamily="66" charset="0"/>
              </a:rPr>
              <a:t>vi sono due gruppi gli Aculeata e i </a:t>
            </a:r>
            <a:r>
              <a:rPr lang="it-IT" b="1" dirty="0" err="1" smtClean="0">
                <a:solidFill>
                  <a:srgbClr val="00B0F0"/>
                </a:solidFill>
                <a:latin typeface="Papyrus" pitchFamily="66" charset="0"/>
              </a:rPr>
              <a:t>Parasitica</a:t>
            </a:r>
            <a:r>
              <a:rPr lang="it-IT" b="1" dirty="0" smtClean="0">
                <a:solidFill>
                  <a:srgbClr val="00B0F0"/>
                </a:solidFill>
                <a:latin typeface="Papyrus" pitchFamily="66" charset="0"/>
              </a:rPr>
              <a:t> ( o </a:t>
            </a:r>
            <a:r>
              <a:rPr lang="it-IT" b="1" dirty="0" err="1" smtClean="0">
                <a:solidFill>
                  <a:srgbClr val="00B0F0"/>
                </a:solidFill>
                <a:latin typeface="Papyrus" pitchFamily="66" charset="0"/>
              </a:rPr>
              <a:t>Terebrantia</a:t>
            </a:r>
            <a:r>
              <a:rPr lang="it-IT" b="1" dirty="0" smtClean="0">
                <a:solidFill>
                  <a:srgbClr val="00B0F0"/>
                </a:solidFill>
                <a:latin typeface="Papyrus" pitchFamily="66" charset="0"/>
              </a:rPr>
              <a:t>)</a:t>
            </a:r>
          </a:p>
          <a:p>
            <a:endParaRPr lang="it-IT" b="1" dirty="0" smtClean="0">
              <a:solidFill>
                <a:srgbClr val="00B0F0"/>
              </a:solidFill>
              <a:latin typeface="Papyrus" pitchFamily="66" charset="0"/>
            </a:endParaRP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Comunemente identificati come</a:t>
            </a:r>
            <a:r>
              <a:rPr lang="it-IT" b="1" dirty="0" smtClean="0">
                <a:solidFill>
                  <a:srgbClr val="FFC000"/>
                </a:solidFill>
                <a:latin typeface="Papyrus" pitchFamily="66" charset="0"/>
              </a:rPr>
              <a:t> Api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 </a:t>
            </a:r>
            <a:r>
              <a:rPr lang="it-IT" b="1" dirty="0" smtClean="0">
                <a:solidFill>
                  <a:srgbClr val="FFC000"/>
                </a:solidFill>
                <a:latin typeface="Papyrus" pitchFamily="66" charset="0"/>
              </a:rPr>
              <a:t>Vespe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 </a:t>
            </a:r>
            <a:r>
              <a:rPr lang="it-IT" b="1" dirty="0" smtClean="0">
                <a:solidFill>
                  <a:srgbClr val="FFC000"/>
                </a:solidFill>
                <a:latin typeface="Papyrus" pitchFamily="66" charset="0"/>
              </a:rPr>
              <a:t>Bombi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, </a:t>
            </a:r>
            <a:r>
              <a:rPr lang="it-IT" b="1" dirty="0" smtClean="0">
                <a:solidFill>
                  <a:srgbClr val="FFC000"/>
                </a:solidFill>
                <a:latin typeface="Papyrus" pitchFamily="66" charset="0"/>
              </a:rPr>
              <a:t>Formiche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e gli </a:t>
            </a:r>
            <a:r>
              <a:rPr lang="it-IT" b="1" dirty="0" err="1" smtClean="0">
                <a:solidFill>
                  <a:srgbClr val="FFC000"/>
                </a:solidFill>
                <a:latin typeface="Papyrus" pitchFamily="66" charset="0"/>
              </a:rPr>
              <a:t>Icneumonidi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 e </a:t>
            </a:r>
            <a:r>
              <a:rPr lang="it-IT" b="1" dirty="0" err="1" smtClean="0">
                <a:solidFill>
                  <a:srgbClr val="FFC000"/>
                </a:solidFill>
                <a:latin typeface="Papyrus" pitchFamily="66" charset="0"/>
              </a:rPr>
              <a:t>Chalcidoidea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 sono provvisti di 2 paia di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ali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membranose con grandi cellule e </a:t>
            </a:r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venulazione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ridotta.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La maggior parte delle specie ha abitudini solitarie, tuttavia molte vivono in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società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che possono avere durata annuale (vespe) o poliennale (api e formiche).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Il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capo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è mobile con grandi occhi composti e con la presenza, spesso, di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 3 ocelli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.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L’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apparato boccale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è fondamentalmente di tipo masticatore.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Rivestono un ruolo fondamentale per l’uomo avendo parte attiva nell’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impollinazione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dei fiori.</a:t>
            </a:r>
          </a:p>
        </p:txBody>
      </p:sp>
      <p:pic>
        <p:nvPicPr>
          <p:cNvPr id="13314" name="Picture 2" descr="http://www.linnea.it/hymenoptera-api-vespe-formiche/hymenoptera-vesp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4509120"/>
            <a:ext cx="3045718" cy="2027578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395536" y="58052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Ocelli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o occhi semplici, hanno la funzione di regolare il ritmo circadiano (giorno-notte) dell’insetto.</a:t>
            </a:r>
            <a:endParaRPr lang="it-IT" dirty="0">
              <a:solidFill>
                <a:srgbClr val="FFC000"/>
              </a:solidFill>
              <a:latin typeface="Papyrus" pitchFamily="66" charset="0"/>
            </a:endParaRPr>
          </a:p>
        </p:txBody>
      </p:sp>
      <p:pic>
        <p:nvPicPr>
          <p:cNvPr id="13316" name="Picture 4" descr="http://www.linnea.it/hymenoptera-api-vespe-formiche/hymenoptera_ocell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839857"/>
            <a:ext cx="2952328" cy="1965407"/>
          </a:xfrm>
          <a:prstGeom prst="rect">
            <a:avLst/>
          </a:prstGeom>
          <a:noFill/>
        </p:spPr>
      </p:pic>
      <p:pic>
        <p:nvPicPr>
          <p:cNvPr id="13318" name="Picture 6" descr="http://upload.wikimedia.org/wikipedia/commons/thumb/1/12/Wasp_abdomen.jpg/250px-Wasp_abdome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840832"/>
            <a:ext cx="2381250" cy="1676400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6156176" y="3645024"/>
            <a:ext cx="2513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C000"/>
                </a:solidFill>
                <a:latin typeface="Papyrus" pitchFamily="66" charset="0"/>
              </a:rPr>
              <a:t>a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: </a:t>
            </a:r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gastro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; </a:t>
            </a:r>
            <a:r>
              <a:rPr lang="it-IT" b="1" dirty="0" smtClean="0">
                <a:solidFill>
                  <a:srgbClr val="FFC000"/>
                </a:solidFill>
                <a:latin typeface="Papyrus" pitchFamily="66" charset="0"/>
              </a:rPr>
              <a:t>b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: </a:t>
            </a:r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urite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; </a:t>
            </a:r>
          </a:p>
          <a:p>
            <a:r>
              <a:rPr lang="it-IT" b="1" dirty="0" smtClean="0">
                <a:solidFill>
                  <a:srgbClr val="FFC000"/>
                </a:solidFill>
                <a:latin typeface="Papyrus" pitchFamily="66" charset="0"/>
              </a:rPr>
              <a:t>c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: </a:t>
            </a:r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peziolo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; </a:t>
            </a:r>
            <a:r>
              <a:rPr lang="it-IT" b="1" dirty="0" smtClean="0">
                <a:solidFill>
                  <a:srgbClr val="FFC000"/>
                </a:solidFill>
                <a:latin typeface="Papyrus" pitchFamily="66" charset="0"/>
              </a:rPr>
              <a:t>d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: </a:t>
            </a:r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propodeo</a:t>
            </a:r>
            <a:r>
              <a:rPr lang="it-IT" dirty="0" smtClean="0">
                <a:solidFill>
                  <a:srgbClr val="FFC000"/>
                </a:solidFill>
              </a:rPr>
              <a:t>.</a:t>
            </a:r>
            <a:endParaRPr lang="it-IT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10"/>
          <p:cNvGrpSpPr/>
          <p:nvPr/>
        </p:nvGrpSpPr>
        <p:grpSpPr>
          <a:xfrm>
            <a:off x="611560" y="836712"/>
            <a:ext cx="7889808" cy="5256584"/>
            <a:chOff x="1691680" y="2348880"/>
            <a:chExt cx="6432071" cy="4285367"/>
          </a:xfrm>
        </p:grpSpPr>
        <p:pic>
          <p:nvPicPr>
            <p:cNvPr id="5" name="Picture 2" descr="File:K9933-1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91680" y="2348880"/>
              <a:ext cx="6432071" cy="4285367"/>
            </a:xfrm>
            <a:prstGeom prst="rect">
              <a:avLst/>
            </a:prstGeom>
            <a:noFill/>
          </p:spPr>
        </p:pic>
        <p:sp>
          <p:nvSpPr>
            <p:cNvPr id="6" name="Rettangolo 9"/>
            <p:cNvSpPr/>
            <p:nvPr/>
          </p:nvSpPr>
          <p:spPr>
            <a:xfrm>
              <a:off x="6012160" y="6237312"/>
              <a:ext cx="20249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 smtClean="0">
                  <a:latin typeface="Papyrus" pitchFamily="66" charset="0"/>
                </a:rPr>
                <a:t>Insetti </a:t>
              </a:r>
              <a:r>
                <a:rPr lang="it-IT" dirty="0" err="1" smtClean="0">
                  <a:latin typeface="Papyrus" pitchFamily="66" charset="0"/>
                </a:rPr>
                <a:t>parassitoidi</a:t>
              </a:r>
              <a:r>
                <a:rPr lang="it-IT" dirty="0" smtClean="0">
                  <a:latin typeface="Papyrus" pitchFamily="66" charset="0"/>
                </a:rPr>
                <a:t> </a:t>
              </a:r>
              <a:endParaRPr lang="it-IT" dirty="0">
                <a:latin typeface="Papyru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664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79512" y="332656"/>
            <a:ext cx="896448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00B0F0"/>
                </a:solidFill>
                <a:latin typeface="Papyrus" pitchFamily="66" charset="0"/>
              </a:rPr>
              <a:t>                                                    Ovopositore</a:t>
            </a:r>
          </a:p>
          <a:p>
            <a:endParaRPr lang="it-IT" b="1" dirty="0" smtClean="0">
              <a:solidFill>
                <a:srgbClr val="00B0F0"/>
              </a:solidFill>
              <a:latin typeface="Papyrus" pitchFamily="66" charset="0"/>
            </a:endParaRP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Caratteristica morfologica distintiva degli </a:t>
            </a:r>
            <a:r>
              <a:rPr lang="it-IT" dirty="0" err="1" smtClean="0">
                <a:solidFill>
                  <a:srgbClr val="FF00FF"/>
                </a:solidFill>
                <a:latin typeface="Papyrus" pitchFamily="66" charset="0"/>
              </a:rPr>
              <a:t>Apocriti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risiede nella struttura dell'ovopositore. Alla formazione di questo organo concorrono l'</a:t>
            </a:r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VIII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e </a:t>
            </a:r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IX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 </a:t>
            </a:r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urite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addominale.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Morfologicamente si presenta composto da 2 coppie di </a:t>
            </a:r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processi latero-ventrali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ai quali sono connesse 3 coppie di </a:t>
            </a:r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processi detti valve o </a:t>
            </a:r>
            <a:r>
              <a:rPr lang="it-IT" dirty="0" err="1" smtClean="0">
                <a:solidFill>
                  <a:srgbClr val="00B0F0"/>
                </a:solidFill>
                <a:latin typeface="Papyrus" pitchFamily="66" charset="0"/>
              </a:rPr>
              <a:t>valvule</a:t>
            </a:r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particolarmente sviluppati in lunghezza.</a:t>
            </a:r>
          </a:p>
          <a:p>
            <a:endParaRPr lang="it-IT" dirty="0" smtClean="0">
              <a:solidFill>
                <a:srgbClr val="FFC000"/>
              </a:solidFill>
              <a:latin typeface="Papyrus" pitchFamily="66" charset="0"/>
            </a:endParaRPr>
          </a:p>
          <a:p>
            <a:endParaRPr lang="it-IT" dirty="0" smtClean="0">
              <a:solidFill>
                <a:srgbClr val="FFC000"/>
              </a:solidFill>
              <a:latin typeface="Papyru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I </a:t>
            </a:r>
            <a:r>
              <a:rPr lang="it-IT" u="sng" dirty="0" smtClean="0">
                <a:solidFill>
                  <a:srgbClr val="FFC000"/>
                </a:solidFill>
                <a:latin typeface="Papyrus" pitchFamily="66" charset="0"/>
              </a:rPr>
              <a:t>processi laterali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sono distinti in due coppie di </a:t>
            </a:r>
            <a:r>
              <a:rPr lang="it-IT" dirty="0" err="1" smtClean="0">
                <a:solidFill>
                  <a:srgbClr val="00B0F0"/>
                </a:solidFill>
                <a:latin typeface="Papyrus" pitchFamily="66" charset="0"/>
              </a:rPr>
              <a:t>valviferi</a:t>
            </a:r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,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formati rispettivamente dai due </a:t>
            </a:r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uriti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. Alla prima coppia di </a:t>
            </a:r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valviferi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si connettono due espansioni laminari di forma quadrangolare, dette </a:t>
            </a:r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lamine quadrate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. </a:t>
            </a:r>
          </a:p>
          <a:p>
            <a:endParaRPr lang="it-IT" dirty="0" smtClean="0">
              <a:solidFill>
                <a:srgbClr val="FFC000"/>
              </a:solidFill>
              <a:latin typeface="Papyru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Le </a:t>
            </a:r>
            <a:r>
              <a:rPr lang="it-IT" u="sng" dirty="0" err="1" smtClean="0">
                <a:solidFill>
                  <a:srgbClr val="FFC000"/>
                </a:solidFill>
                <a:latin typeface="Papyrus" pitchFamily="66" charset="0"/>
              </a:rPr>
              <a:t>valvule</a:t>
            </a:r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sono rispettivamente denominate prime, seconde e terze </a:t>
            </a:r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valvule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.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Le </a:t>
            </a:r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terze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</a:t>
            </a:r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valvule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sono fuse a formare una </a:t>
            </a:r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guaina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che protegge la terebra a riposo.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Le </a:t>
            </a:r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seconde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</a:t>
            </a:r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valvule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sono fuse a formano </a:t>
            </a:r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uno stiletto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allungato che racchiude le </a:t>
            </a:r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prime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</a:t>
            </a:r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valvule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. </a:t>
            </a:r>
          </a:p>
          <a:p>
            <a:r>
              <a:rPr lang="it-IT" dirty="0" smtClean="0">
                <a:solidFill>
                  <a:srgbClr val="FF00FF"/>
                </a:solidFill>
                <a:latin typeface="Papyrus" pitchFamily="66" charset="0"/>
              </a:rPr>
              <a:t>Le prime e seconde </a:t>
            </a:r>
            <a:r>
              <a:rPr lang="it-IT" dirty="0" err="1" smtClean="0">
                <a:solidFill>
                  <a:srgbClr val="FF00FF"/>
                </a:solidFill>
                <a:latin typeface="Papyrus" pitchFamily="66" charset="0"/>
              </a:rPr>
              <a:t>valvule</a:t>
            </a:r>
            <a:r>
              <a:rPr lang="it-IT" dirty="0" smtClean="0">
                <a:solidFill>
                  <a:srgbClr val="FF00FF"/>
                </a:solidFill>
                <a:latin typeface="Papyrus" pitchFamily="66" charset="0"/>
              </a:rPr>
              <a:t> sono fortemente sclerotizzate e formano un organo, detto terebra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 in grado di penetrare tessuti vegetali particolarmente resistenti come il legno o la corteccia degli alberi, la cuticola di altri insetti, l'epidermide dei Mammiferi.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Nei gruppi sistematici detti </a:t>
            </a:r>
            <a:r>
              <a:rPr lang="it-IT" dirty="0" err="1" smtClean="0">
                <a:solidFill>
                  <a:srgbClr val="FF00FF"/>
                </a:solidFill>
                <a:latin typeface="Papyrus" pitchFamily="66" charset="0"/>
              </a:rPr>
              <a:t>Terebrantia</a:t>
            </a:r>
            <a:r>
              <a:rPr lang="it-IT" dirty="0" smtClean="0">
                <a:solidFill>
                  <a:srgbClr val="FF00FF"/>
                </a:solidFill>
                <a:latin typeface="Papyrus" pitchFamily="66" charset="0"/>
              </a:rPr>
              <a:t> (0 </a:t>
            </a:r>
            <a:r>
              <a:rPr lang="it-IT" dirty="0" err="1" smtClean="0">
                <a:solidFill>
                  <a:srgbClr val="FF00FF"/>
                </a:solidFill>
                <a:latin typeface="Papyrus" pitchFamily="66" charset="0"/>
              </a:rPr>
              <a:t>Parasitica</a:t>
            </a:r>
            <a:r>
              <a:rPr lang="it-IT" dirty="0" smtClean="0">
                <a:solidFill>
                  <a:srgbClr val="FF00FF"/>
                </a:solidFill>
                <a:latin typeface="Papyrus" pitchFamily="66" charset="0"/>
              </a:rPr>
              <a:t>)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 l'apertura genitale è dislocata alla base dell'ovopositore, la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terebra è particolarmente allungata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e viene 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usata effettivamente come ovopositore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oltre che come 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organo perforante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.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Sono per la maggior parte parassiti di altri Artropodi, in grado di perforare con la terebra materiali anche di notevole spessore e depositare le uova in profondità fino a raggiungere le vittime. </a:t>
            </a:r>
          </a:p>
          <a:p>
            <a:endParaRPr lang="it-IT" dirty="0" smtClean="0">
              <a:solidFill>
                <a:srgbClr val="FFC000"/>
              </a:solidFill>
              <a:latin typeface="Papyrus" pitchFamily="66" charset="0"/>
            </a:endParaRPr>
          </a:p>
          <a:p>
            <a:endParaRPr lang="it-IT" dirty="0" smtClean="0">
              <a:solidFill>
                <a:srgbClr val="FFC000"/>
              </a:solidFill>
              <a:latin typeface="Papyrus" pitchFamily="66" charset="0"/>
            </a:endParaRPr>
          </a:p>
          <a:p>
            <a:endParaRPr lang="it-IT" dirty="0" smtClean="0">
              <a:solidFill>
                <a:srgbClr val="FFC000"/>
              </a:solidFill>
              <a:latin typeface="Papyrus" pitchFamily="66" charset="0"/>
            </a:endParaRPr>
          </a:p>
        </p:txBody>
      </p:sp>
      <p:pic>
        <p:nvPicPr>
          <p:cNvPr id="55300" name="Picture 4" descr="File:Rhyssa persuasor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1988840"/>
            <a:ext cx="2536726" cy="2122784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1187624" y="2204864"/>
            <a:ext cx="4463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err="1" smtClean="0">
                <a:solidFill>
                  <a:srgbClr val="00B0F0"/>
                </a:solidFill>
                <a:latin typeface="Papyrus" pitchFamily="66" charset="0"/>
              </a:rPr>
              <a:t>Rhyssa</a:t>
            </a:r>
            <a:r>
              <a:rPr lang="it-IT" i="1" dirty="0" smtClean="0">
                <a:solidFill>
                  <a:srgbClr val="00B0F0"/>
                </a:solidFill>
                <a:latin typeface="Papyrus" pitchFamily="66" charset="0"/>
              </a:rPr>
              <a:t> persuasoria </a:t>
            </a:r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mentre depone le uova !</a:t>
            </a:r>
            <a:endParaRPr lang="it-IT" dirty="0">
              <a:solidFill>
                <a:srgbClr val="00B0F0"/>
              </a:solidFill>
              <a:latin typeface="Papyrus" pitchFamily="66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6275446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79512" y="260648"/>
            <a:ext cx="684076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Nei restanti </a:t>
            </a:r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Apocriti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 riuniti negli </a:t>
            </a:r>
            <a:r>
              <a:rPr lang="it-IT" dirty="0" smtClean="0">
                <a:solidFill>
                  <a:srgbClr val="FF00FF"/>
                </a:solidFill>
                <a:latin typeface="Papyrus" pitchFamily="66" charset="0"/>
              </a:rPr>
              <a:t>Aculeata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 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l'apertura genitale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femmine è fisicamente 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distanziata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dalla base dell'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ovopositore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e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</a:t>
            </a:r>
            <a:r>
              <a:rPr lang="it-IT" dirty="0" smtClean="0">
                <a:solidFill>
                  <a:srgbClr val="FF00FF"/>
                </a:solidFill>
                <a:latin typeface="Papyrus" pitchFamily="66" charset="0"/>
              </a:rPr>
              <a:t>la terebra ha perso la sua primitiva funzione trasformandosi in</a:t>
            </a:r>
          </a:p>
          <a:p>
            <a:r>
              <a:rPr lang="it-IT" dirty="0" smtClean="0">
                <a:solidFill>
                  <a:srgbClr val="FF00FF"/>
                </a:solidFill>
                <a:latin typeface="Papyrus" pitchFamily="66" charset="0"/>
              </a:rPr>
              <a:t> un organo di offesa e difesa, detto aculeo o pungiglione.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Il pungiglione , a differenza della terebra, è retratto nell‘addome e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viene estroflesso al momento dell'uso.</a:t>
            </a:r>
          </a:p>
        </p:txBody>
      </p:sp>
      <p:grpSp>
        <p:nvGrpSpPr>
          <p:cNvPr id="10" name="Gruppo 9"/>
          <p:cNvGrpSpPr/>
          <p:nvPr/>
        </p:nvGrpSpPr>
        <p:grpSpPr>
          <a:xfrm>
            <a:off x="6948264" y="188640"/>
            <a:ext cx="1831902" cy="2530252"/>
            <a:chOff x="5940152" y="1484784"/>
            <a:chExt cx="1831902" cy="2530252"/>
          </a:xfrm>
        </p:grpSpPr>
        <p:pic>
          <p:nvPicPr>
            <p:cNvPr id="6" name="Picture 8" descr="http://www.scottcamazine.com/photos/BeeSting/images/15BeeStinging_jpg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1484784"/>
              <a:ext cx="1831902" cy="2530252"/>
            </a:xfrm>
            <a:prstGeom prst="rect">
              <a:avLst/>
            </a:prstGeom>
            <a:noFill/>
          </p:spPr>
        </p:pic>
        <p:sp>
          <p:nvSpPr>
            <p:cNvPr id="7" name="Rettangolo 6"/>
            <p:cNvSpPr/>
            <p:nvPr/>
          </p:nvSpPr>
          <p:spPr>
            <a:xfrm>
              <a:off x="6084168" y="3068960"/>
              <a:ext cx="159691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i="1" dirty="0" err="1" smtClean="0">
                  <a:solidFill>
                    <a:srgbClr val="00B0F0"/>
                  </a:solidFill>
                  <a:latin typeface="Papyrus" pitchFamily="66" charset="0"/>
                </a:rPr>
                <a:t>Apis</a:t>
              </a:r>
              <a:r>
                <a:rPr lang="it-IT" i="1" dirty="0" smtClean="0">
                  <a:solidFill>
                    <a:srgbClr val="00B0F0"/>
                  </a:solidFill>
                  <a:latin typeface="Papyrus" pitchFamily="66" charset="0"/>
                </a:rPr>
                <a:t> mellifera </a:t>
              </a:r>
            </a:p>
            <a:p>
              <a:r>
                <a:rPr lang="it-IT" i="1" dirty="0" smtClean="0">
                  <a:solidFill>
                    <a:srgbClr val="00B0F0"/>
                  </a:solidFill>
                  <a:latin typeface="Papyrus" pitchFamily="66" charset="0"/>
                </a:rPr>
                <a:t> </a:t>
              </a:r>
              <a:r>
                <a:rPr lang="it-IT" dirty="0" smtClean="0">
                  <a:solidFill>
                    <a:srgbClr val="00B0F0"/>
                  </a:solidFill>
                  <a:latin typeface="Papyrus" pitchFamily="66" charset="0"/>
                </a:rPr>
                <a:t>mentre sta </a:t>
              </a:r>
            </a:p>
            <a:p>
              <a:r>
                <a:rPr lang="it-IT" dirty="0" smtClean="0">
                  <a:solidFill>
                    <a:srgbClr val="00B0F0"/>
                  </a:solidFill>
                  <a:latin typeface="Papyrus" pitchFamily="66" charset="0"/>
                </a:rPr>
                <a:t>pungendo !  </a:t>
              </a:r>
              <a:endParaRPr lang="it-IT" dirty="0">
                <a:solidFill>
                  <a:srgbClr val="00B0F0"/>
                </a:solidFill>
                <a:latin typeface="Papyrus" pitchFamily="66" charset="0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793833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7048" y="33873"/>
            <a:ext cx="91169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FF00FF"/>
                </a:solidFill>
                <a:latin typeface="Papyrus" pitchFamily="66" charset="0"/>
              </a:rPr>
              <a:t>Gli </a:t>
            </a:r>
            <a:r>
              <a:rPr lang="it-IT" sz="2400" b="1" dirty="0" err="1" smtClean="0">
                <a:solidFill>
                  <a:srgbClr val="FF00FF"/>
                </a:solidFill>
                <a:latin typeface="Papyrus" pitchFamily="66" charset="0"/>
              </a:rPr>
              <a:t>Aculeata°</a:t>
            </a:r>
            <a:endParaRPr lang="it-IT" sz="2400" dirty="0" smtClean="0">
              <a:solidFill>
                <a:srgbClr val="FF00FF"/>
              </a:solidFill>
              <a:latin typeface="Papyrus" pitchFamily="66" charset="0"/>
            </a:endParaRP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Rappresentano un raggruppamento di insetti sociali che includono</a:t>
            </a:r>
            <a:r>
              <a:rPr lang="it-IT" b="1" dirty="0" smtClean="0">
                <a:solidFill>
                  <a:srgbClr val="00B0F0"/>
                </a:solidFill>
                <a:latin typeface="Papyrus" pitchFamily="66" charset="0"/>
              </a:rPr>
              <a:t> Famiglia vespe, api e formiche.</a:t>
            </a:r>
            <a:r>
              <a:rPr lang="it-IT" b="1" dirty="0" smtClean="0">
                <a:solidFill>
                  <a:srgbClr val="FFC000"/>
                </a:solidFill>
                <a:latin typeface="Papyrus" pitchFamily="66" charset="0"/>
              </a:rPr>
              <a:t>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Sono il gruppo più evoluto dal punto di vista dello sviluppo della socialità.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Questi insetti vivono in alveari cartacei (vespe), di cera (api) o in formicai ben strutturati (formiche).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C’è chi si nutre di materiale organico, chi di nettare. Sono organizzati in vere e proprie caste: regina (l’unica femmina che si riproduce), uno o un paio di maschi riproduttori, i soldati (difendono la “fortezza”) e gli operai (alla ricerca del cibo per la colonia).</a:t>
            </a:r>
          </a:p>
          <a:p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Perché gli imenotteri sono estremamente sociali?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Gli scienziati hanno calcolato il coefficiente di parentela (= quanto sono imparentati tra loro gli individui della colonia) tra regina e figli, tra maschi riproduttori e figli, ottenendo dei risultati veramente sorprendenti: valori elevati di parentela. </a:t>
            </a:r>
          </a:p>
          <a:p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Che vuol dire?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Sta a significare che, gli individui, essendo imparentati tra loro, hanno sviluppato un elevato grado di socialità proprio 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per il semplice motivo che sono parenti stretti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: in qualsiasi gruppo animale (uomo incluso), i parenti risultano molto sociali dal punto di vista evoluzionistico.</a:t>
            </a:r>
          </a:p>
          <a:p>
            <a:endParaRPr lang="it-IT" b="1" dirty="0" smtClean="0">
              <a:solidFill>
                <a:srgbClr val="FFC000"/>
              </a:solidFill>
              <a:latin typeface="Papyrus" pitchFamily="66" charset="0"/>
            </a:endParaRPr>
          </a:p>
          <a:p>
            <a:endParaRPr lang="it-IT" dirty="0"/>
          </a:p>
        </p:txBody>
      </p:sp>
      <p:pic>
        <p:nvPicPr>
          <p:cNvPr id="4" name="Picture 2" descr="File:European wasp white b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941168"/>
            <a:ext cx="2342760" cy="1560863"/>
          </a:xfrm>
          <a:prstGeom prst="rect">
            <a:avLst/>
          </a:prstGeom>
          <a:noFill/>
        </p:spPr>
      </p:pic>
      <p:pic>
        <p:nvPicPr>
          <p:cNvPr id="5" name="Picture 12" descr="File:Bee-api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581128"/>
            <a:ext cx="2696659" cy="1800020"/>
          </a:xfrm>
          <a:prstGeom prst="rect">
            <a:avLst/>
          </a:prstGeom>
          <a:noFill/>
        </p:spPr>
      </p:pic>
      <p:pic>
        <p:nvPicPr>
          <p:cNvPr id="29698" name="Picture 2" descr="http://2.bp.blogspot.com/_ZiChZa6lwQ0/S9hccxh87sI/AAAAAAAAAAk/8DfQU6cEU_w/s1600/formica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941168"/>
            <a:ext cx="2400267" cy="1800200"/>
          </a:xfrm>
          <a:prstGeom prst="rect">
            <a:avLst/>
          </a:prstGeom>
          <a:noFill/>
        </p:spPr>
      </p:pic>
      <p:pic>
        <p:nvPicPr>
          <p:cNvPr id="41986" name="Picture 2" descr="http://www.naturamediterraneo.com/Public/data7/carabus/Polistes%20gallicus.%20Valle%20del%20Torto.%206%20VI%202009.jpg_2009630132931_Polistes%20gallicus.%20Valle%20del%20Torto.%206%20VI%20200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797152"/>
            <a:ext cx="2822054" cy="1881370"/>
          </a:xfrm>
          <a:prstGeom prst="rect">
            <a:avLst/>
          </a:prstGeom>
          <a:noFill/>
        </p:spPr>
      </p:pic>
      <p:pic>
        <p:nvPicPr>
          <p:cNvPr id="41988" name="Picture 4" descr="http://farm5.static.flickr.com/4072/4272212379_a3a948ee91_z.jpg?zz=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797152"/>
            <a:ext cx="2855640" cy="1905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260648"/>
            <a:ext cx="43204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FF"/>
                </a:solidFill>
                <a:latin typeface="Papyrus" pitchFamily="66" charset="0"/>
              </a:rPr>
              <a:t>Ordine: </a:t>
            </a:r>
            <a:r>
              <a:rPr lang="it-IT" b="1" dirty="0" err="1" smtClean="0">
                <a:solidFill>
                  <a:srgbClr val="FF00FF"/>
                </a:solidFill>
                <a:latin typeface="Papyrus" pitchFamily="66" charset="0"/>
              </a:rPr>
              <a:t>Hymenoptera</a:t>
            </a:r>
            <a:r>
              <a:rPr lang="it-IT" b="1" dirty="0" smtClean="0">
                <a:solidFill>
                  <a:srgbClr val="FF00FF"/>
                </a:solidFill>
                <a:latin typeface="Papyrus" pitchFamily="66" charset="0"/>
              </a:rPr>
              <a:t> </a:t>
            </a:r>
          </a:p>
          <a:p>
            <a:r>
              <a:rPr lang="it-IT" b="1" dirty="0" smtClean="0">
                <a:solidFill>
                  <a:srgbClr val="FFC000"/>
                </a:solidFill>
                <a:latin typeface="Papyrus" pitchFamily="66" charset="0"/>
              </a:rPr>
              <a:t>Sottordine: Apocrita </a:t>
            </a:r>
          </a:p>
          <a:p>
            <a:r>
              <a:rPr lang="it-IT" b="1" dirty="0" smtClean="0">
                <a:solidFill>
                  <a:srgbClr val="FFC000"/>
                </a:solidFill>
                <a:latin typeface="Papyrus" pitchFamily="66" charset="0"/>
              </a:rPr>
              <a:t>Sezione: Aculeata </a:t>
            </a:r>
          </a:p>
          <a:p>
            <a:r>
              <a:rPr lang="it-IT" b="1" dirty="0" smtClean="0">
                <a:solidFill>
                  <a:srgbClr val="FFC000"/>
                </a:solidFill>
                <a:latin typeface="Papyrus" pitchFamily="66" charset="0"/>
              </a:rPr>
              <a:t>Superfamiglia: </a:t>
            </a:r>
            <a:r>
              <a:rPr lang="it-IT" b="1" dirty="0" err="1" smtClean="0">
                <a:solidFill>
                  <a:srgbClr val="FFC000"/>
                </a:solidFill>
                <a:latin typeface="Papyrus" pitchFamily="66" charset="0"/>
              </a:rPr>
              <a:t>Apoidea</a:t>
            </a:r>
            <a:r>
              <a:rPr lang="it-IT" b="1" dirty="0" smtClean="0">
                <a:solidFill>
                  <a:srgbClr val="FFC000"/>
                </a:solidFill>
                <a:latin typeface="Papyrus" pitchFamily="66" charset="0"/>
              </a:rPr>
              <a:t> </a:t>
            </a:r>
          </a:p>
          <a:p>
            <a:r>
              <a:rPr lang="it-IT" b="1" dirty="0" smtClean="0">
                <a:solidFill>
                  <a:srgbClr val="00B0F0"/>
                </a:solidFill>
                <a:latin typeface="Papyrus" pitchFamily="66" charset="0"/>
              </a:rPr>
              <a:t>Famiglia: </a:t>
            </a:r>
            <a:r>
              <a:rPr lang="it-IT" b="1" dirty="0" err="1" smtClean="0">
                <a:solidFill>
                  <a:srgbClr val="00B0F0"/>
                </a:solidFill>
                <a:latin typeface="Papyrus" pitchFamily="66" charset="0"/>
              </a:rPr>
              <a:t>Apidae</a:t>
            </a:r>
            <a:r>
              <a:rPr lang="it-IT" b="1" dirty="0" smtClean="0">
                <a:solidFill>
                  <a:srgbClr val="00B0F0"/>
                </a:solidFill>
                <a:latin typeface="Papyrus" pitchFamily="66" charset="0"/>
              </a:rPr>
              <a:t> </a:t>
            </a:r>
          </a:p>
          <a:p>
            <a:r>
              <a:rPr lang="it-IT" b="1" dirty="0" smtClean="0">
                <a:solidFill>
                  <a:srgbClr val="FFC000"/>
                </a:solidFill>
                <a:latin typeface="Papyrus" pitchFamily="66" charset="0"/>
              </a:rPr>
              <a:t>Sottofamiglia: </a:t>
            </a:r>
            <a:r>
              <a:rPr lang="it-IT" b="1" dirty="0" err="1" smtClean="0">
                <a:solidFill>
                  <a:srgbClr val="FFC000"/>
                </a:solidFill>
                <a:latin typeface="Papyrus" pitchFamily="66" charset="0"/>
              </a:rPr>
              <a:t>Apinae</a:t>
            </a:r>
            <a:r>
              <a:rPr lang="it-IT" b="1" dirty="0" smtClean="0">
                <a:solidFill>
                  <a:srgbClr val="FFC000"/>
                </a:solidFill>
                <a:latin typeface="Papyrus" pitchFamily="66" charset="0"/>
              </a:rPr>
              <a:t> </a:t>
            </a:r>
          </a:p>
          <a:p>
            <a:r>
              <a:rPr lang="it-IT" b="1" dirty="0" smtClean="0">
                <a:solidFill>
                  <a:srgbClr val="FFC000"/>
                </a:solidFill>
                <a:latin typeface="Papyrus" pitchFamily="66" charset="0"/>
              </a:rPr>
              <a:t>Tribù: </a:t>
            </a:r>
            <a:r>
              <a:rPr lang="it-IT" b="1" dirty="0" err="1" smtClean="0">
                <a:solidFill>
                  <a:srgbClr val="FFC000"/>
                </a:solidFill>
                <a:latin typeface="Papyrus" pitchFamily="66" charset="0"/>
              </a:rPr>
              <a:t>Apini</a:t>
            </a:r>
            <a:r>
              <a:rPr lang="it-IT" b="1" dirty="0" smtClean="0">
                <a:solidFill>
                  <a:srgbClr val="FFC000"/>
                </a:solidFill>
                <a:latin typeface="Papyrus" pitchFamily="66" charset="0"/>
              </a:rPr>
              <a:t> </a:t>
            </a:r>
          </a:p>
          <a:p>
            <a:r>
              <a:rPr lang="it-IT" b="1" dirty="0" smtClean="0">
                <a:solidFill>
                  <a:srgbClr val="FFC000"/>
                </a:solidFill>
                <a:latin typeface="Papyrus" pitchFamily="66" charset="0"/>
              </a:rPr>
              <a:t>Genere: </a:t>
            </a:r>
            <a:r>
              <a:rPr lang="it-IT" b="1" dirty="0" err="1" smtClean="0">
                <a:solidFill>
                  <a:srgbClr val="FFC000"/>
                </a:solidFill>
                <a:latin typeface="Papyrus" pitchFamily="66" charset="0"/>
              </a:rPr>
              <a:t>Apis</a:t>
            </a:r>
            <a:r>
              <a:rPr lang="it-IT" b="1" dirty="0" smtClean="0">
                <a:solidFill>
                  <a:srgbClr val="FFC000"/>
                </a:solidFill>
                <a:latin typeface="Papyrus" pitchFamily="66" charset="0"/>
              </a:rPr>
              <a:t> </a:t>
            </a:r>
          </a:p>
          <a:p>
            <a:r>
              <a:rPr lang="it-IT" b="1" dirty="0" smtClean="0">
                <a:solidFill>
                  <a:srgbClr val="FFC000"/>
                </a:solidFill>
                <a:latin typeface="Papyrus" pitchFamily="66" charset="0"/>
              </a:rPr>
              <a:t>Specie: </a:t>
            </a:r>
            <a:r>
              <a:rPr lang="it-IT" b="1" dirty="0" err="1" smtClean="0">
                <a:solidFill>
                  <a:srgbClr val="00B0F0"/>
                </a:solidFill>
                <a:latin typeface="Papyrus" pitchFamily="66" charset="0"/>
              </a:rPr>
              <a:t>Apis</a:t>
            </a:r>
            <a:r>
              <a:rPr lang="it-IT" b="1" dirty="0" smtClean="0">
                <a:solidFill>
                  <a:srgbClr val="00B0F0"/>
                </a:solidFill>
                <a:latin typeface="Papyrus" pitchFamily="66" charset="0"/>
              </a:rPr>
              <a:t> mellifera </a:t>
            </a:r>
            <a:r>
              <a:rPr lang="it-IT" b="1" dirty="0" err="1" smtClean="0">
                <a:solidFill>
                  <a:srgbClr val="FFC000"/>
                </a:solidFill>
                <a:latin typeface="Papyrus" pitchFamily="66" charset="0"/>
              </a:rPr>
              <a:t>Linnaeus</a:t>
            </a:r>
            <a:r>
              <a:rPr lang="it-IT" b="1" dirty="0" smtClean="0">
                <a:solidFill>
                  <a:srgbClr val="FFC000"/>
                </a:solidFill>
                <a:latin typeface="Papyrus" pitchFamily="66" charset="0"/>
              </a:rPr>
              <a:t>, 1758</a:t>
            </a:r>
          </a:p>
          <a:p>
            <a:endParaRPr lang="it-IT" b="1" dirty="0" smtClean="0">
              <a:solidFill>
                <a:srgbClr val="FFC000"/>
              </a:solidFill>
              <a:latin typeface="Papyrus" pitchFamily="66" charset="0"/>
            </a:endParaRPr>
          </a:p>
          <a:p>
            <a:endParaRPr lang="it-IT" dirty="0"/>
          </a:p>
        </p:txBody>
      </p:sp>
      <p:pic>
        <p:nvPicPr>
          <p:cNvPr id="28676" name="Picture 4" descr="Bees-wings.we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29181" y="3307323"/>
            <a:ext cx="2840068" cy="2363342"/>
          </a:xfrm>
          <a:prstGeom prst="rect">
            <a:avLst/>
          </a:prstGeom>
          <a:noFill/>
        </p:spPr>
      </p:pic>
      <p:pic>
        <p:nvPicPr>
          <p:cNvPr id="5" name="Picture 2" descr="File:Bees Collecting Pollen 2004-08-1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32656"/>
            <a:ext cx="3744415" cy="2808312"/>
          </a:xfrm>
          <a:prstGeom prst="rect">
            <a:avLst/>
          </a:prstGeom>
          <a:noFill/>
        </p:spPr>
      </p:pic>
      <p:pic>
        <p:nvPicPr>
          <p:cNvPr id="37890" name="Picture 2" descr="pollin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068960"/>
            <a:ext cx="6223273" cy="2857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File:HoneyBeeAnatomy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16632"/>
            <a:ext cx="4903490" cy="4410196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107504" y="188640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rgbClr val="00B0F0"/>
                </a:solidFill>
                <a:latin typeface="Papyrus" pitchFamily="66" charset="0"/>
              </a:rPr>
              <a:t>Morfologia esterna dell'ape</a:t>
            </a:r>
            <a:endParaRPr lang="it-IT" sz="2400" dirty="0">
              <a:solidFill>
                <a:srgbClr val="00B0F0"/>
              </a:solidFill>
              <a:latin typeface="Papyrus" pitchFamily="66" charset="0"/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56795" y="2824579"/>
            <a:ext cx="3621897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4860032" y="4653136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GENA: Sclerite che determina lateralmente, da una parte e dall'altra, la capsula cefalica e che porta l'occhio composto.</a:t>
            </a:r>
            <a:endParaRPr lang="it-IT" dirty="0">
              <a:solidFill>
                <a:srgbClr val="FFC000"/>
              </a:solidFill>
              <a:latin typeface="Papyrus" pitchFamily="66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 rot="10800000" flipV="1">
            <a:off x="4860032" y="5877272"/>
            <a:ext cx="41044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VERTEX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Papyrus" pitchFamily="66" charset="0"/>
              </a:rPr>
              <a:t> (vertice) la parte superiore del capo posta tra e dietro gli occhi</a:t>
            </a:r>
          </a:p>
        </p:txBody>
      </p:sp>
      <p:pic>
        <p:nvPicPr>
          <p:cNvPr id="37890" name="Picture 2" descr="http://4.bp.blogspot.com/_eud5LW5hbQc/S8rX1f6K1OI/AAAAAAAAC8Q/Wu62bdzhctM/s320/22365_1265910866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980728"/>
            <a:ext cx="3048000" cy="2181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332657"/>
            <a:ext cx="9144000" cy="6340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rgbClr val="00B0F0"/>
                </a:solidFill>
                <a:latin typeface="Papyrus" pitchFamily="66" charset="0"/>
              </a:rPr>
              <a:t>Famiglia: </a:t>
            </a:r>
            <a:r>
              <a:rPr lang="it-IT" sz="2800" b="1" dirty="0" err="1" smtClean="0">
                <a:solidFill>
                  <a:srgbClr val="00B0F0"/>
                </a:solidFill>
                <a:latin typeface="Papyrus" pitchFamily="66" charset="0"/>
              </a:rPr>
              <a:t>Apidae</a:t>
            </a:r>
            <a:r>
              <a:rPr lang="it-IT" sz="2800" b="1" dirty="0" smtClean="0">
                <a:solidFill>
                  <a:srgbClr val="00B0F0"/>
                </a:solidFill>
                <a:latin typeface="Papyrus" pitchFamily="66" charset="0"/>
              </a:rPr>
              <a:t>           </a:t>
            </a:r>
            <a:r>
              <a:rPr lang="it-IT" sz="2800" b="1" dirty="0" smtClean="0">
                <a:solidFill>
                  <a:srgbClr val="FF00FF"/>
                </a:solidFill>
                <a:latin typeface="Papyrus" pitchFamily="66" charset="0"/>
              </a:rPr>
              <a:t>APE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Il corpo dell'ape operaia adulta è rivestito da uno strato protettivo,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provvisto di setole e peli ed è formato di tre parti, la </a:t>
            </a:r>
            <a:r>
              <a:rPr lang="it-IT" u="sng" dirty="0" smtClean="0">
                <a:solidFill>
                  <a:srgbClr val="FFC000"/>
                </a:solidFill>
                <a:latin typeface="Papyrus" pitchFamily="66" charset="0"/>
              </a:rPr>
              <a:t>testa, il torace, l'addome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. </a:t>
            </a:r>
            <a:br>
              <a:rPr lang="it-IT" dirty="0" smtClean="0">
                <a:solidFill>
                  <a:srgbClr val="FFC000"/>
                </a:solidFill>
                <a:latin typeface="Papyrus" pitchFamily="66" charset="0"/>
              </a:rPr>
            </a:b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/>
            </a:r>
            <a:br>
              <a:rPr lang="it-IT" dirty="0" smtClean="0">
                <a:solidFill>
                  <a:srgbClr val="FFC000"/>
                </a:solidFill>
                <a:latin typeface="Papyrus" pitchFamily="66" charset="0"/>
              </a:rPr>
            </a:b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La </a:t>
            </a:r>
            <a:r>
              <a:rPr lang="it-IT" u="sng" dirty="0" smtClean="0">
                <a:solidFill>
                  <a:srgbClr val="FFC000"/>
                </a:solidFill>
                <a:latin typeface="Papyrus" pitchFamily="66" charset="0"/>
              </a:rPr>
              <a:t>testa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è triangolare, agli angoli superiori si trovano due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occhi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composti, di grosse dimensioni. Sono costituiti da migliaia di piccoli elementi (ommatidi) che permettono la formazione dell'immagine dell'ambiente circostante.</a:t>
            </a:r>
            <a:br>
              <a:rPr lang="it-IT" dirty="0" smtClean="0">
                <a:solidFill>
                  <a:srgbClr val="FFC000"/>
                </a:solidFill>
                <a:latin typeface="Papyrus" pitchFamily="66" charset="0"/>
              </a:rPr>
            </a:b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Oltre gli occhi composti possiede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3 occhi semplici o ocelli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 disposti sulla fronte, la loro funzione sembra sia di vedere gli oggetti molto vicini, anche se funzionano più come celle foto-elettriche che come occhi. L'angolo visuale è vicino a 360°, 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vedono male i dettagli degli oggetti, ma distinguono bene le forme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.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Riesce a percepire alcuni colori a differenza dell'occhio umano che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percepisce i colori dal rosso al violetto. Il campo di visione è contratto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verso il rosso e dilatato verso l'ultravioletto (invisibile all'occhio umano). </a:t>
            </a:r>
          </a:p>
          <a:p>
            <a:endParaRPr lang="it-IT" dirty="0" smtClean="0">
              <a:solidFill>
                <a:srgbClr val="FFC000"/>
              </a:solidFill>
              <a:latin typeface="Papyrus" pitchFamily="66" charset="0"/>
            </a:endParaRP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Le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antenne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sono di forma cilindrica, ripiegate a L,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con la base inserita entro due fossette membranose (</a:t>
            </a:r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toruli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).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Ripuliscono le antenne dal pulviscolo atmosferico, affinché la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percezione sensitiva sia ottimale infatti osservando le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antenne con un microscopio a scansione elettronica appaiono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migliaia di </a:t>
            </a:r>
            <a:r>
              <a:rPr lang="it-IT" dirty="0" err="1" smtClean="0">
                <a:solidFill>
                  <a:srgbClr val="FF0000"/>
                </a:solidFill>
                <a:latin typeface="Papyrus" pitchFamily="66" charset="0"/>
              </a:rPr>
              <a:t>sensilli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.  I </a:t>
            </a:r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sensilli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sono di tipo tattili, olfattori,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</a:t>
            </a:r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termorecettori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 </a:t>
            </a:r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igrorecettori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.</a:t>
            </a:r>
            <a:endParaRPr lang="it-IT" dirty="0"/>
          </a:p>
        </p:txBody>
      </p:sp>
      <p:pic>
        <p:nvPicPr>
          <p:cNvPr id="20482" name="Picture 2" descr="http://www.apicolturaonline.it/img/morf2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2571" y="4221088"/>
            <a:ext cx="1757941" cy="2636912"/>
          </a:xfrm>
          <a:prstGeom prst="rect">
            <a:avLst/>
          </a:prstGeom>
          <a:noFill/>
        </p:spPr>
      </p:pic>
      <p:pic>
        <p:nvPicPr>
          <p:cNvPr id="7" name="Picture 10" descr="http://4.bp.blogspot.com/-otgCv5LtaYM/Tb6DcXziPdI/AAAAAAAAALs/ohQ5zQYNQ4g/s1600/le+api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88640"/>
            <a:ext cx="1628775" cy="904875"/>
          </a:xfrm>
          <a:prstGeom prst="rect">
            <a:avLst/>
          </a:prstGeom>
          <a:noFill/>
        </p:spPr>
      </p:pic>
      <p:pic>
        <p:nvPicPr>
          <p:cNvPr id="5" name="Picture 4" descr="http://www.apicolturaonline.it/img/morf1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0372" y="3380995"/>
            <a:ext cx="1260140" cy="840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18864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L'apparato boccale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 si trova all'angolo inferiore della testa ed è costituito dal labbro superiore, due mandibole, due mascelle, labbro inferiore.</a:t>
            </a:r>
            <a:br>
              <a:rPr lang="it-IT" dirty="0" smtClean="0">
                <a:solidFill>
                  <a:srgbClr val="FFC000"/>
                </a:solidFill>
                <a:latin typeface="Papyrus" pitchFamily="66" charset="0"/>
              </a:rPr>
            </a:b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Il </a:t>
            </a:r>
            <a:r>
              <a:rPr lang="it-IT" u="sng" dirty="0" smtClean="0">
                <a:solidFill>
                  <a:srgbClr val="FFC000"/>
                </a:solidFill>
                <a:latin typeface="Papyrus" pitchFamily="66" charset="0"/>
              </a:rPr>
              <a:t>labbro superiore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provvisto di </a:t>
            </a:r>
            <a:r>
              <a:rPr lang="it-IT" dirty="0" err="1" smtClean="0">
                <a:solidFill>
                  <a:srgbClr val="5DFB25"/>
                </a:solidFill>
                <a:latin typeface="Papyrus" pitchFamily="66" charset="0"/>
              </a:rPr>
              <a:t>sensilli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 gustativi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è molto ridotto. </a:t>
            </a:r>
            <a:br>
              <a:rPr lang="it-IT" dirty="0" smtClean="0">
                <a:solidFill>
                  <a:srgbClr val="FFC000"/>
                </a:solidFill>
                <a:latin typeface="Papyrus" pitchFamily="66" charset="0"/>
              </a:rPr>
            </a:b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Le </a:t>
            </a:r>
            <a:r>
              <a:rPr lang="it-IT" u="sng" dirty="0" smtClean="0">
                <a:solidFill>
                  <a:srgbClr val="FFC000"/>
                </a:solidFill>
                <a:latin typeface="Papyrus" pitchFamily="66" charset="0"/>
              </a:rPr>
              <a:t>due mandibole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disposte ai lati della bocca 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modellano la cera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che fuoriesce dalle ghiandole mandibolari e con essa costruiscono i favi. </a:t>
            </a:r>
            <a:br>
              <a:rPr lang="it-IT" dirty="0" smtClean="0">
                <a:solidFill>
                  <a:srgbClr val="FFC000"/>
                </a:solidFill>
                <a:latin typeface="Papyrus" pitchFamily="66" charset="0"/>
              </a:rPr>
            </a:b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Le </a:t>
            </a:r>
            <a:r>
              <a:rPr lang="it-IT" u="sng" dirty="0" smtClean="0">
                <a:solidFill>
                  <a:srgbClr val="FFC000"/>
                </a:solidFill>
                <a:latin typeface="Papyrus" pitchFamily="66" charset="0"/>
              </a:rPr>
              <a:t>due mascelle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 mobilissime, costituite da articoli distinti servono per afferrare insetti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avversari, per 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difesa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 per 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masticare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e aprire gli opercoli alle api nasciture. </a:t>
            </a:r>
            <a:br>
              <a:rPr lang="it-IT" dirty="0" smtClean="0">
                <a:solidFill>
                  <a:srgbClr val="FFC000"/>
                </a:solidFill>
                <a:latin typeface="Papyrus" pitchFamily="66" charset="0"/>
              </a:rPr>
            </a:b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Il </a:t>
            </a:r>
            <a:r>
              <a:rPr lang="it-IT" u="sng" dirty="0" smtClean="0">
                <a:solidFill>
                  <a:srgbClr val="FFC000"/>
                </a:solidFill>
                <a:latin typeface="Papyrus" pitchFamily="66" charset="0"/>
              </a:rPr>
              <a:t>labbro inferiore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è originato dalla fusione di un secondo paio di mascelle, formato di vari articoli tra essi la ligula. La 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ligula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è una specie di proboscide, nella raccolta del nettare la inserisce nel calice floreale e aspira il nettare.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Nella </a:t>
            </a:r>
            <a:r>
              <a:rPr lang="it-IT" dirty="0" smtClean="0">
                <a:solidFill>
                  <a:srgbClr val="FF00FF"/>
                </a:solidFill>
                <a:latin typeface="Papyrus" pitchFamily="66" charset="0"/>
              </a:rPr>
              <a:t>regina e nei fuchi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l'apparato boccale è meno sviluppato e i fuchi non hanno le ghiandole mandibolari.</a:t>
            </a:r>
            <a:endParaRPr lang="it-IT" dirty="0"/>
          </a:p>
        </p:txBody>
      </p:sp>
      <p:pic>
        <p:nvPicPr>
          <p:cNvPr id="35842" name="Picture 2" descr="http://www.atlantezoolinv.unito.it/photos/app.%20bocc.%20imenotter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112065" y="3872711"/>
            <a:ext cx="2996952" cy="2397562"/>
          </a:xfrm>
          <a:prstGeom prst="rect">
            <a:avLst/>
          </a:prstGeom>
          <a:noFill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017544" y="3487121"/>
            <a:ext cx="3501399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testa dell'a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149080"/>
            <a:ext cx="1974858" cy="1984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107504" y="138500"/>
            <a:ext cx="9217024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pyrus" pitchFamily="66" charset="0"/>
              </a:rPr>
              <a:t>REAZIONI ALLERGICHE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pyrus" pitchFamily="66" charset="0"/>
              </a:rPr>
              <a:t>Il tipo di reazione più grave è lo shock anafilattico</a:t>
            </a:r>
            <a:r>
              <a:rPr lang="it-IT" dirty="0" smtClean="0">
                <a:solidFill>
                  <a:schemeClr val="bg1"/>
                </a:solidFill>
                <a:latin typeface="Papyrus" pitchFamily="66" charset="0"/>
              </a:rPr>
              <a:t>,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pyrus" pitchFamily="66" charset="0"/>
              </a:rPr>
              <a:t> che può mettere in serio pericolo la </a:t>
            </a:r>
            <a:endParaRPr lang="it-IT" dirty="0" smtClean="0">
              <a:solidFill>
                <a:schemeClr val="bg1"/>
              </a:solidFill>
              <a:latin typeface="Papyrus" pitchFamily="66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pyrus" pitchFamily="66" charset="0"/>
              </a:rPr>
              <a:t>vita stessa del soggetto.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apyrus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pyrus" pitchFamily="66" charset="0"/>
              </a:rPr>
              <a:t>Ricordiamo brevemente che un “</a:t>
            </a:r>
            <a:r>
              <a:rPr lang="it-IT" dirty="0" smtClean="0">
                <a:solidFill>
                  <a:schemeClr val="bg1"/>
                </a:solidFill>
                <a:latin typeface="Papyrus" pitchFamily="66" charset="0"/>
              </a:rPr>
              <a:t>A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pyrus" pitchFamily="66" charset="0"/>
              </a:rPr>
              <a:t>llergene” è una sostanza che - nonostante sia del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pyrus" pitchFamily="66" charset="0"/>
              </a:rPr>
              <a:t>tutto innocua per la maggior parte delle persone - viene riconosciuta come estranea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pyrus" pitchFamily="66" charset="0"/>
              </a:rPr>
              <a:t>e pericolosa dal sistema immunitario dell'individuo allergico.!!!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apyrus" pitchFamily="66" charset="0"/>
            </a:endParaRPr>
          </a:p>
          <a:p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pyrus" pitchFamily="66" charset="0"/>
              </a:rPr>
              <a:t>Appena penetrato nell'organismo, l'allergene è sostanzialmente innocuo, perché il sistema immunitario non ha ancora sviluppato gli anticorpi necessari a combatterlo. </a:t>
            </a:r>
          </a:p>
          <a:p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pyrus" pitchFamily="66" charset="0"/>
              </a:rPr>
              <a:t>Questi (immunoglobuline specifiche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Papyrus" pitchFamily="66" charset="0"/>
              </a:rPr>
              <a:t>IgE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pyrus" pitchFamily="66" charset="0"/>
              </a:rPr>
              <a:t>) saranno tuttavia presenti in caso di successive esposizioni all'antigene, che inevitabilmente comporteranno una </a:t>
            </a:r>
            <a:r>
              <a:rPr kumimoji="0" lang="it-IT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pyrus" pitchFamily="66" charset="0"/>
              </a:rPr>
              <a:t>reazione immunitaria esagerata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pyrus" pitchFamily="66" charset="0"/>
              </a:rPr>
              <a:t>contraddistinta dalla massiccia “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Papyrus" pitchFamily="66" charset="0"/>
              </a:rPr>
              <a:t>degranulazione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pyrus" pitchFamily="66" charset="0"/>
              </a:rPr>
              <a:t> dei mastociti”, con liberazione di:</a:t>
            </a: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Papyrus" pitchFamily="66" charset="0"/>
              </a:rPr>
              <a:t> </a:t>
            </a:r>
            <a:endParaRPr lang="it-IT" baseline="0" dirty="0" smtClean="0">
              <a:solidFill>
                <a:schemeClr val="bg1"/>
              </a:solidFill>
              <a:latin typeface="Papyru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kumimoji="0" lang="it-IT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pyrus" pitchFamily="66" charset="0"/>
              </a:rPr>
              <a:t>sostanze vasoattive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pyrus" pitchFamily="66" charset="0"/>
              </a:rPr>
              <a:t>(come l'istamina) che aumentano </a:t>
            </a:r>
            <a:r>
              <a:rPr lang="it-IT" dirty="0" smtClean="0">
                <a:solidFill>
                  <a:schemeClr val="bg1"/>
                </a:solidFill>
                <a:latin typeface="Papyrus" pitchFamily="66" charset="0"/>
              </a:rPr>
              <a:t>enormemente la permeabilità vascolare con passaggio di liquidi negli interstizi, ipovolemia ed ipotensione;</a:t>
            </a:r>
          </a:p>
          <a:p>
            <a:pPr>
              <a:buFont typeface="Wingdings" pitchFamily="2" charset="2"/>
              <a:buChar char="Ø"/>
            </a:pPr>
            <a:r>
              <a:rPr lang="it-IT" u="sng" dirty="0" smtClean="0">
                <a:solidFill>
                  <a:schemeClr val="bg1"/>
                </a:solidFill>
                <a:latin typeface="Papyrus" pitchFamily="66" charset="0"/>
              </a:rPr>
              <a:t>sostanze ad azione </a:t>
            </a:r>
            <a:r>
              <a:rPr lang="it-IT" u="sng" dirty="0" err="1" smtClean="0">
                <a:solidFill>
                  <a:schemeClr val="bg1"/>
                </a:solidFill>
                <a:latin typeface="Papyrus" pitchFamily="66" charset="0"/>
              </a:rPr>
              <a:t>broncocostrittrice</a:t>
            </a:r>
            <a:r>
              <a:rPr lang="it-IT" dirty="0" smtClean="0">
                <a:solidFill>
                  <a:schemeClr val="bg1"/>
                </a:solidFill>
                <a:latin typeface="Papyrus" pitchFamily="66" charset="0"/>
              </a:rPr>
              <a:t>(come i </a:t>
            </a:r>
            <a:r>
              <a:rPr lang="it-IT" dirty="0" err="1" smtClean="0">
                <a:solidFill>
                  <a:schemeClr val="bg1"/>
                </a:solidFill>
                <a:latin typeface="Papyrus" pitchFamily="66" charset="0"/>
              </a:rPr>
              <a:t>leucotrieni</a:t>
            </a:r>
            <a:r>
              <a:rPr lang="it-IT" dirty="0" smtClean="0">
                <a:solidFill>
                  <a:schemeClr val="bg1"/>
                </a:solidFill>
                <a:latin typeface="Papyrus" pitchFamily="66" charset="0"/>
              </a:rPr>
              <a:t>) responsabili dei sintomi respiratori associati allo shock anafilattico (costrizione delle vie aeree e fame d'aria). </a:t>
            </a:r>
          </a:p>
          <a:p>
            <a:r>
              <a:rPr lang="it-IT" dirty="0" smtClean="0">
                <a:solidFill>
                  <a:schemeClr val="bg1"/>
                </a:solidFill>
                <a:latin typeface="Papyrus" pitchFamily="66" charset="0"/>
              </a:rPr>
              <a:t>Una rapida liberazione di questi mediatori provoca” vasodilatazione, aumento della permeabilità capillare, edema delle mucose e broncospasmo,” che nel complesso possono condurre a shock e morte per asfissia o insufficienza cardiocircolatoria.</a:t>
            </a:r>
          </a:p>
          <a:p>
            <a:r>
              <a:rPr lang="it-IT" dirty="0" smtClean="0">
                <a:solidFill>
                  <a:schemeClr val="bg1"/>
                </a:solidFill>
                <a:latin typeface="Papyrus" pitchFamily="66" charset="0"/>
              </a:rPr>
              <a:t>Tra le sostanze responsabili di shock anafilattico oltre a farmaci, pollini e all'assunzione di</a:t>
            </a:r>
          </a:p>
          <a:p>
            <a:r>
              <a:rPr lang="it-IT" dirty="0" smtClean="0">
                <a:solidFill>
                  <a:schemeClr val="bg1"/>
                </a:solidFill>
                <a:latin typeface="Papyrus" pitchFamily="66" charset="0"/>
              </a:rPr>
              <a:t> particolari cibi, l’aspetto che andremo a osservare riguarda: i veleni di alcuni insetti </a:t>
            </a:r>
          </a:p>
          <a:p>
            <a:r>
              <a:rPr lang="it-IT" dirty="0" smtClean="0">
                <a:solidFill>
                  <a:schemeClr val="bg1"/>
                </a:solidFill>
                <a:latin typeface="Papyrus" pitchFamily="66" charset="0"/>
              </a:rPr>
              <a:t>(punture di imenotteri come api, vespe, calabroni e delle formiche!!!)</a:t>
            </a:r>
          </a:p>
          <a:p>
            <a:endParaRPr lang="it-IT" dirty="0" smtClean="0">
              <a:solidFill>
                <a:schemeClr val="bg1"/>
              </a:solidFill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07504" y="404664"/>
            <a:ext cx="9153468" cy="618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Il </a:t>
            </a:r>
            <a:r>
              <a:rPr lang="it-IT" u="sng" dirty="0" smtClean="0">
                <a:solidFill>
                  <a:srgbClr val="FFC000"/>
                </a:solidFill>
                <a:latin typeface="Papyrus" pitchFamily="66" charset="0"/>
              </a:rPr>
              <a:t>torace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è ricoperto di peli che ne mascherano la segmentazione.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È formato da tre segmenti, </a:t>
            </a:r>
            <a:br>
              <a:rPr lang="it-IT" dirty="0" smtClean="0">
                <a:solidFill>
                  <a:srgbClr val="FFC000"/>
                </a:solidFill>
                <a:latin typeface="Papyrus" pitchFamily="66" charset="0"/>
              </a:rPr>
            </a:b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Il </a:t>
            </a:r>
            <a:r>
              <a:rPr lang="it-IT" dirty="0" err="1" smtClean="0">
                <a:solidFill>
                  <a:srgbClr val="FF0000"/>
                </a:solidFill>
                <a:latin typeface="Papyrus" pitchFamily="66" charset="0"/>
              </a:rPr>
              <a:t>prototorace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reca ai lati l'attacco del primo paio di zampe. Nel </a:t>
            </a:r>
            <a:r>
              <a:rPr lang="it-IT" dirty="0" err="1" smtClean="0">
                <a:solidFill>
                  <a:srgbClr val="FF0000"/>
                </a:solidFill>
                <a:latin typeface="Papyrus" pitchFamily="66" charset="0"/>
              </a:rPr>
              <a:t>mesotorace°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sono attaccate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il primo paio di ali e il secondo paio di zampe. Il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metatorace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porta lateralmente il secondo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paio di ali e il terzo paio di zampe. </a:t>
            </a:r>
            <a:br>
              <a:rPr lang="it-IT" dirty="0" smtClean="0">
                <a:solidFill>
                  <a:srgbClr val="FFC000"/>
                </a:solidFill>
                <a:latin typeface="Papyrus" pitchFamily="66" charset="0"/>
              </a:rPr>
            </a:b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/>
            </a:r>
            <a:br>
              <a:rPr lang="it-IT" dirty="0" smtClean="0">
                <a:solidFill>
                  <a:srgbClr val="FFC000"/>
                </a:solidFill>
                <a:latin typeface="Papyrus" pitchFamily="66" charset="0"/>
              </a:rPr>
            </a:b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Le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zampe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servono sia per la deambulazione che per la raccolta del polline e per la pulizia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del corpo da eventuali particelle estranee. Sono costituite da una serie di segmenti articolati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e ricoperti di peli: coxa, trocantere, femore, tibia, tarso e </a:t>
            </a:r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pretarso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.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Il </a:t>
            </a:r>
            <a:r>
              <a:rPr lang="it-IT" dirty="0" err="1" smtClean="0">
                <a:solidFill>
                  <a:srgbClr val="5DFB25"/>
                </a:solidFill>
                <a:latin typeface="Papyrus" pitchFamily="66" charset="0"/>
              </a:rPr>
              <a:t>pretarso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porta due uncini detti anche 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unghie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bilobe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fra i quali si trova l'</a:t>
            </a:r>
            <a:r>
              <a:rPr lang="it-IT" dirty="0" err="1" smtClean="0">
                <a:solidFill>
                  <a:srgbClr val="5DFB25"/>
                </a:solidFill>
                <a:latin typeface="Papyrus" pitchFamily="66" charset="0"/>
              </a:rPr>
              <a:t>empodio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ventosa che permette di camminare sulle superficie lisce.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/>
            </a:r>
            <a:br>
              <a:rPr lang="it-IT" dirty="0" smtClean="0">
                <a:solidFill>
                  <a:srgbClr val="FFC000"/>
                </a:solidFill>
                <a:latin typeface="Papyrus" pitchFamily="66" charset="0"/>
              </a:rPr>
            </a:br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Le zampe presentano caratteristiche particolari: 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Le </a:t>
            </a:r>
            <a:r>
              <a:rPr lang="it-IT" u="sng" dirty="0" smtClean="0">
                <a:solidFill>
                  <a:srgbClr val="FFC000"/>
                </a:solidFill>
                <a:latin typeface="Papyrus" pitchFamily="66" charset="0"/>
              </a:rPr>
              <a:t>anteriori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sono più corte e possiedono una </a:t>
            </a:r>
            <a:r>
              <a:rPr lang="it-IT" dirty="0" err="1" smtClean="0">
                <a:solidFill>
                  <a:srgbClr val="5DFB25"/>
                </a:solidFill>
                <a:latin typeface="Papyrus" pitchFamily="66" charset="0"/>
              </a:rPr>
              <a:t>stregghia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in cui l'ape inserisce le antenne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per pulirle dal polline, così le stesse hanno i </a:t>
            </a:r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sensilli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sempre ben funzionanti. 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Le </a:t>
            </a:r>
            <a:r>
              <a:rPr lang="it-IT" u="sng" dirty="0" smtClean="0">
                <a:solidFill>
                  <a:srgbClr val="FFC000"/>
                </a:solidFill>
                <a:latin typeface="Papyrus" pitchFamily="66" charset="0"/>
              </a:rPr>
              <a:t>medie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 sono più robuste e nella tibia si trova uno </a:t>
            </a:r>
          </a:p>
          <a:p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sperone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che serve all'ape a staccare il polline dalle </a:t>
            </a:r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cestelle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Le </a:t>
            </a:r>
            <a:r>
              <a:rPr lang="it-IT" u="sng" dirty="0" smtClean="0">
                <a:solidFill>
                  <a:srgbClr val="FFC000"/>
                </a:solidFill>
                <a:latin typeface="Papyrus" pitchFamily="66" charset="0"/>
              </a:rPr>
              <a:t>posteriori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presentano all'esterno della tibia  una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concavità detta </a:t>
            </a:r>
            <a:r>
              <a:rPr lang="it-IT" dirty="0" err="1" smtClean="0">
                <a:solidFill>
                  <a:srgbClr val="5DFB25"/>
                </a:solidFill>
                <a:latin typeface="Papyrus" pitchFamily="66" charset="0"/>
              </a:rPr>
              <a:t>cestella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 luogo di accumulo del polline </a:t>
            </a:r>
          </a:p>
          <a:p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bottinato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sui fiori, delle 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spazzole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 setole rigide con cui 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si pulisce il corpo imbrattato di polline e una 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pressa</a:t>
            </a:r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che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spinge il polline all’interno del cestello.</a:t>
            </a:r>
            <a:endParaRPr lang="it-IT" dirty="0" smtClean="0"/>
          </a:p>
        </p:txBody>
      </p:sp>
      <p:pic>
        <p:nvPicPr>
          <p:cNvPr id="10" name="Picture 6" descr="File:Apis mellifera fly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581128"/>
            <a:ext cx="3275856" cy="2182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8"/>
          <p:cNvGrpSpPr/>
          <p:nvPr/>
        </p:nvGrpSpPr>
        <p:grpSpPr>
          <a:xfrm>
            <a:off x="179512" y="900960"/>
            <a:ext cx="8784976" cy="4749473"/>
            <a:chOff x="360042" y="-4275857"/>
            <a:chExt cx="6106796" cy="330155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762663" y="-5678478"/>
              <a:ext cx="3301553" cy="6106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7"/>
            <p:cNvSpPr/>
            <p:nvPr/>
          </p:nvSpPr>
          <p:spPr>
            <a:xfrm>
              <a:off x="467545" y="-1395537"/>
              <a:ext cx="52822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>
                  <a:solidFill>
                    <a:srgbClr val="FF00FF"/>
                  </a:solidFill>
                  <a:latin typeface="Papyrus" pitchFamily="66" charset="0"/>
                </a:rPr>
                <a:t>Zampa posteriore a) faccia esterna b) faccia interna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228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0992" y="260648"/>
            <a:ext cx="90730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L'</a:t>
            </a:r>
            <a:r>
              <a:rPr lang="it-IT" u="sng" dirty="0" smtClean="0">
                <a:solidFill>
                  <a:srgbClr val="FFC000"/>
                </a:solidFill>
                <a:latin typeface="Papyrus" pitchFamily="66" charset="0"/>
              </a:rPr>
              <a:t>addome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è costituito morfologicamente da 10 segmenti (detti </a:t>
            </a:r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uriti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),  peduncolato e presenta il 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primo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segmento, chiamato </a:t>
            </a:r>
            <a:r>
              <a:rPr lang="it-IT" dirty="0" err="1" smtClean="0">
                <a:solidFill>
                  <a:srgbClr val="FF0000"/>
                </a:solidFill>
                <a:latin typeface="Papyrus" pitchFamily="66" charset="0"/>
              </a:rPr>
              <a:t>propodeo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 unito al metatorace.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Gli </a:t>
            </a:r>
            <a:r>
              <a:rPr lang="it-IT" dirty="0" err="1" smtClean="0">
                <a:solidFill>
                  <a:srgbClr val="5DFB25"/>
                </a:solidFill>
                <a:latin typeface="Papyrus" pitchFamily="66" charset="0"/>
              </a:rPr>
              <a:t>uritri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nella parte “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dorsale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” sono detti </a:t>
            </a:r>
            <a:r>
              <a:rPr lang="it-IT" dirty="0" err="1" smtClean="0">
                <a:solidFill>
                  <a:srgbClr val="FF0000"/>
                </a:solidFill>
                <a:latin typeface="Papyrus" pitchFamily="66" charset="0"/>
              </a:rPr>
              <a:t>urotergiti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e nella parte “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ventrale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” assumono il nome di </a:t>
            </a:r>
            <a:r>
              <a:rPr lang="it-IT" dirty="0" err="1" smtClean="0">
                <a:solidFill>
                  <a:srgbClr val="FF0000"/>
                </a:solidFill>
                <a:latin typeface="Papyrus" pitchFamily="66" charset="0"/>
              </a:rPr>
              <a:t>urosterniti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che presentano internamente delle formazioni ovoidali corrispondenti alle </a:t>
            </a:r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ghiandole </a:t>
            </a:r>
            <a:r>
              <a:rPr lang="it-IT" dirty="0" err="1" smtClean="0">
                <a:solidFill>
                  <a:srgbClr val="00B0F0"/>
                </a:solidFill>
                <a:latin typeface="Papyrus" pitchFamily="66" charset="0"/>
              </a:rPr>
              <a:t>ceripare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.</a:t>
            </a:r>
            <a:br>
              <a:rPr lang="it-IT" dirty="0" smtClean="0">
                <a:solidFill>
                  <a:srgbClr val="FFC000"/>
                </a:solidFill>
                <a:latin typeface="Papyrus" pitchFamily="66" charset="0"/>
              </a:rPr>
            </a:b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La “cera” viene prodotta solo dalle operaie tra il decimo e diciottesimo giorno di vita e viene usata per costruire le celle del loro </a:t>
            </a:r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favo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 le quali verranno utilizzate per contenere le uova e per immagazzinare miele.</a:t>
            </a:r>
          </a:p>
          <a:p>
            <a:r>
              <a:rPr lang="it-IT" b="1" dirty="0" smtClean="0">
                <a:solidFill>
                  <a:srgbClr val="FFC000"/>
                </a:solidFill>
                <a:latin typeface="Papyrus" pitchFamily="66" charset="0"/>
              </a:rPr>
              <a:t/>
            </a:r>
            <a:br>
              <a:rPr lang="it-IT" b="1" dirty="0" smtClean="0">
                <a:solidFill>
                  <a:srgbClr val="FFC000"/>
                </a:solidFill>
                <a:latin typeface="Papyrus" pitchFamily="66" charset="0"/>
              </a:rPr>
            </a:br>
            <a:r>
              <a:rPr lang="it-IT" b="1" dirty="0" smtClean="0">
                <a:solidFill>
                  <a:srgbClr val="FFC000"/>
                </a:solidFill>
                <a:latin typeface="Papyrus" pitchFamily="66" charset="0"/>
              </a:rPr>
              <a:t/>
            </a:r>
            <a:br>
              <a:rPr lang="it-IT" b="1" dirty="0" smtClean="0">
                <a:solidFill>
                  <a:srgbClr val="FFC000"/>
                </a:solidFill>
                <a:latin typeface="Papyrus" pitchFamily="66" charset="0"/>
              </a:rPr>
            </a:br>
            <a:endParaRPr lang="it-IT" dirty="0"/>
          </a:p>
        </p:txBody>
      </p:sp>
      <p:pic>
        <p:nvPicPr>
          <p:cNvPr id="21506" name="Picture 2" descr="Ape Regina non Marcat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708920"/>
            <a:ext cx="4546476" cy="3027954"/>
          </a:xfrm>
          <a:prstGeom prst="rect">
            <a:avLst/>
          </a:prstGeom>
          <a:noFill/>
        </p:spPr>
      </p:pic>
      <p:pic>
        <p:nvPicPr>
          <p:cNvPr id="36866" name="Picture 2" descr="http://upload.wikimedia.org/wikipedia/commons/thumb/f/f7/Honey_comb.jpg/220px-Honey_com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1" y="2708920"/>
            <a:ext cx="3072341" cy="2304256"/>
          </a:xfrm>
          <a:prstGeom prst="rect">
            <a:avLst/>
          </a:prstGeom>
          <a:noFill/>
        </p:spPr>
      </p:pic>
      <p:pic>
        <p:nvPicPr>
          <p:cNvPr id="36868" name="Picture 4" descr="Modello generato al computer di due strati opposti di favi, che mostra tre celle di uno strato combaciare con tre celle dell'altro">
            <a:hlinkClick r:id="rId5" tooltip="Modello generato al computer di due strati opposti di favi, che mostra tre celle di uno strato combaciare con tre celle dell'altro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5038725"/>
            <a:ext cx="3057525" cy="1819275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3203848" y="6488668"/>
            <a:ext cx="3914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Geometria tridimensionale delle celle!!!</a:t>
            </a:r>
            <a:endParaRPr lang="it-IT" dirty="0">
              <a:solidFill>
                <a:srgbClr val="FFC000"/>
              </a:solidFill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3429000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Ali con dispositivo di agganciamento</a:t>
            </a:r>
          </a:p>
        </p:txBody>
      </p:sp>
      <p:sp>
        <p:nvSpPr>
          <p:cNvPr id="6" name="Rettangolo 5"/>
          <p:cNvSpPr/>
          <p:nvPr/>
        </p:nvSpPr>
        <p:spPr>
          <a:xfrm>
            <a:off x="3419872" y="0"/>
            <a:ext cx="569386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00B0F0"/>
                </a:solidFill>
                <a:latin typeface="Papyrus" pitchFamily="66" charset="0"/>
              </a:rPr>
              <a:t>La morfologia delle ali dell’ape</a:t>
            </a:r>
          </a:p>
          <a:p>
            <a:endParaRPr lang="it-IT" dirty="0" smtClean="0">
              <a:solidFill>
                <a:srgbClr val="00B0F0"/>
              </a:solidFill>
              <a:latin typeface="Papyrus" pitchFamily="66" charset="0"/>
            </a:endParaRP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Sono membrane trasparenti tese su una nervatura rigida e cava. Le due ali anteriori, più grandi, sono articolate sul secondo anello del torace; le due ali posteriori sono articolate sul terzo anello.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Ciascuna ala posteriore è munita sul </a:t>
            </a:r>
            <a:r>
              <a:rPr lang="it-IT" dirty="0" smtClean="0">
                <a:solidFill>
                  <a:srgbClr val="FF00FF"/>
                </a:solidFill>
                <a:latin typeface="Papyrus" pitchFamily="66" charset="0"/>
              </a:rPr>
              <a:t>bordo anteriore di una ventina di uncini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che si agganciano in un apposito canale situato sul bordo posteriore dell'ala anteriore. La frequenza dei battiti alari di un'ape può variare fra i 180 e i 250 cicli al secondo. </a:t>
            </a:r>
          </a:p>
        </p:txBody>
      </p:sp>
      <p:pic>
        <p:nvPicPr>
          <p:cNvPr id="63492" name="Picture 4" descr="Dettaglio di un'ala di un'ape mellifera (Apis mellifera) al microscopio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135884"/>
            <a:ext cx="3536082" cy="2722116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3779912" y="4149080"/>
            <a:ext cx="51845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Nella foto, </a:t>
            </a:r>
            <a:r>
              <a:rPr lang="it-IT" dirty="0" smtClean="0">
                <a:solidFill>
                  <a:srgbClr val="FF00FF"/>
                </a:solidFill>
                <a:latin typeface="Papyrus" pitchFamily="66" charset="0"/>
              </a:rPr>
              <a:t>visione al microscopio degli </a:t>
            </a:r>
            <a:r>
              <a:rPr lang="it-IT" i="1" dirty="0" err="1" smtClean="0">
                <a:solidFill>
                  <a:srgbClr val="FF00FF"/>
                </a:solidFill>
                <a:latin typeface="Papyrus" pitchFamily="66" charset="0"/>
              </a:rPr>
              <a:t>hamuli</a:t>
            </a:r>
            <a:r>
              <a:rPr lang="it-IT" dirty="0" smtClean="0">
                <a:solidFill>
                  <a:srgbClr val="FF00FF"/>
                </a:solidFill>
                <a:latin typeface="Papyrus" pitchFamily="66" charset="0"/>
              </a:rPr>
              <a:t>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di un'ape mellifera (</a:t>
            </a:r>
            <a:r>
              <a:rPr lang="it-IT" i="1" dirty="0" err="1" smtClean="0">
                <a:solidFill>
                  <a:srgbClr val="FFC000"/>
                </a:solidFill>
                <a:latin typeface="Papyrus" pitchFamily="66" charset="0"/>
              </a:rPr>
              <a:t>Apis</a:t>
            </a:r>
            <a:r>
              <a:rPr lang="it-IT" i="1" dirty="0" smtClean="0">
                <a:solidFill>
                  <a:srgbClr val="FFC000"/>
                </a:solidFill>
                <a:latin typeface="Papyrus" pitchFamily="66" charset="0"/>
              </a:rPr>
              <a:t> mellifera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) servono alle api per agganciare le ali posteriori a quelle anteriori, in modo che in fase di volo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, le due coppie di ali formino un'unica, più efficiente superficie remigante.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Volando tra un fiore e l'altro possono raggiungere i 25 chilometri orari di velocità.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Per produrre una sola goccia di miele, occorre la visita - e quindi il nettare - di circa 100 fiori.</a:t>
            </a:r>
            <a:endParaRPr lang="it-IT" dirty="0">
              <a:solidFill>
                <a:srgbClr val="FFC000"/>
              </a:solidFill>
              <a:latin typeface="Papyrus" pitchFamily="66" charset="0"/>
            </a:endParaRPr>
          </a:p>
        </p:txBody>
      </p:sp>
      <p:pic>
        <p:nvPicPr>
          <p:cNvPr id="63494" name="Picture 6" descr="http://api.ning.com:80/files/Am1TfpWfpJPzPFUrFr60WG6io8m81HIXVqLYwW75BpkndRq6gO2fCT5jzVXM0FtrFnkLtByiU5QXmLrws2zgx6aDmCEg3Ij5/beewinga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72008"/>
            <a:ext cx="2947685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31185"/>
            <a:ext cx="9289032" cy="6894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rgbClr val="00B0F0"/>
                </a:solidFill>
                <a:latin typeface="Papyrus" pitchFamily="66" charset="0"/>
              </a:rPr>
              <a:t>l miele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è prodotto dall'ape sulla base di sostanze zuccherine che essa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raccoglie in natura.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Le principali fonti di approvvigionamento sono il </a:t>
            </a:r>
            <a:r>
              <a:rPr lang="it-IT" i="1" dirty="0" smtClean="0">
                <a:solidFill>
                  <a:srgbClr val="FF00FF"/>
                </a:solidFill>
                <a:latin typeface="Papyrus" pitchFamily="66" charset="0"/>
              </a:rPr>
              <a:t>nettare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 che è prodotto dalle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piante da fiori (angiosperme), e la </a:t>
            </a:r>
            <a:r>
              <a:rPr lang="it-IT" i="1" dirty="0" smtClean="0">
                <a:solidFill>
                  <a:srgbClr val="FF00FF"/>
                </a:solidFill>
                <a:latin typeface="Papyrus" pitchFamily="66" charset="0"/>
              </a:rPr>
              <a:t>melata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 che è un derivato della linfa degli alberi, prodotta da alcuni insetti succhiatori, che trasformano la linfa delle piante trattenendone l'azoto ed espellendo il liquido in eccesso ricco di zuccheri.</a:t>
            </a:r>
          </a:p>
          <a:p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Per le piante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 il nettare serve ad attirare vari insetti impollinatori, allo scopo di assicurare la fecondazione dei fiori. A seconda della loro anatomia, e in particolare della lunghezza della proboscide (tecnicamente detta </a:t>
            </a:r>
            <a:r>
              <a:rPr lang="it-IT" i="1" dirty="0" smtClean="0">
                <a:solidFill>
                  <a:srgbClr val="FFC000"/>
                </a:solidFill>
                <a:latin typeface="Papyrus" pitchFamily="66" charset="0"/>
              </a:rPr>
              <a:t>ligula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), le api domestiche possono raccogliere il nettare solo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da alcuni fiori, che sono detti appunto </a:t>
            </a:r>
            <a:r>
              <a:rPr lang="it-IT" i="1" dirty="0" smtClean="0">
                <a:solidFill>
                  <a:srgbClr val="FFC000"/>
                </a:solidFill>
                <a:latin typeface="Papyrus" pitchFamily="66" charset="0"/>
              </a:rPr>
              <a:t>melliferi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.</a:t>
            </a:r>
          </a:p>
          <a:p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La composizione dei nettari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varia secondo le piante che li producono. Sono comunque tutti composti principalmente da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glucidi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 come saccarosio, glucosio e fruttosio, e acqua.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Il loro tenore d'acqua può essere importante, e può arrivare fino al 90%.</a:t>
            </a:r>
          </a:p>
          <a:p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La produzione del miele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comincia nell</a:t>
            </a:r>
            <a:r>
              <a:rPr lang="it-IT" u="sng" dirty="0" smtClean="0">
                <a:solidFill>
                  <a:srgbClr val="FFC000"/>
                </a:solidFill>
                <a:latin typeface="Papyrus" pitchFamily="66" charset="0"/>
              </a:rPr>
              <a:t>'ingluvie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dell'ape operaia (la cosiddetta </a:t>
            </a:r>
            <a:r>
              <a:rPr lang="it-IT" i="1" dirty="0" smtClean="0">
                <a:solidFill>
                  <a:srgbClr val="FFC000"/>
                </a:solidFill>
                <a:latin typeface="Papyrus" pitchFamily="66" charset="0"/>
              </a:rPr>
              <a:t>borsa melaria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), durante il suo volo di ritorno verso l'alveare. Nell'ingluvie si aggiunge al nettare l'</a:t>
            </a:r>
            <a:r>
              <a:rPr lang="it-IT" u="sng" dirty="0" smtClean="0">
                <a:solidFill>
                  <a:srgbClr val="FFC000"/>
                </a:solidFill>
                <a:latin typeface="Papyrus" pitchFamily="66" charset="0"/>
              </a:rPr>
              <a:t>invertasi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 un enzima che ha la proprietà di idrolizzare il saccarosio in glucosio e fruttosio.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Giunta nell'alveare, l'ape </a:t>
            </a:r>
            <a:r>
              <a:rPr lang="it-IT" u="sng" dirty="0" smtClean="0">
                <a:solidFill>
                  <a:srgbClr val="FFC000"/>
                </a:solidFill>
                <a:latin typeface="Papyrus" pitchFamily="66" charset="0"/>
              </a:rPr>
              <a:t>rigurgita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il nettare, ricco d'acqua, che deve poi essere </a:t>
            </a:r>
            <a:r>
              <a:rPr lang="it-IT" u="sng" dirty="0" smtClean="0">
                <a:solidFill>
                  <a:srgbClr val="FFC000"/>
                </a:solidFill>
                <a:latin typeface="Papyrus" pitchFamily="66" charset="0"/>
              </a:rPr>
              <a:t>disidratato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per assicurarne la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conservazione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.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A questo scopo, le </a:t>
            </a:r>
            <a:r>
              <a:rPr lang="it-IT" dirty="0" smtClean="0">
                <a:solidFill>
                  <a:srgbClr val="FF00FF"/>
                </a:solidFill>
                <a:latin typeface="Papyrus" pitchFamily="66" charset="0"/>
              </a:rPr>
              <a:t>api bottinatrici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lo depongono in strati sottili sulla parete delle celle.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Le </a:t>
            </a:r>
            <a:r>
              <a:rPr lang="it-IT" dirty="0" smtClean="0">
                <a:solidFill>
                  <a:srgbClr val="FF00FF"/>
                </a:solidFill>
                <a:latin typeface="Papyrus" pitchFamily="66" charset="0"/>
              </a:rPr>
              <a:t>api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</a:t>
            </a:r>
            <a:r>
              <a:rPr lang="it-IT" dirty="0" smtClean="0">
                <a:solidFill>
                  <a:srgbClr val="FF00FF"/>
                </a:solidFill>
                <a:latin typeface="Papyrus" pitchFamily="66" charset="0"/>
              </a:rPr>
              <a:t>ventilatrici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mantengono nell'alveare una corrente d'aria che provoca l'evaporazione dell'acqua. Quando questa è ridotta ad una percentuale dal 17 al 22%, il miele è maturo.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Viene quindi immagazzinato in altre cellette che, una volta piene, saranno sigillate (opercolate).</a:t>
            </a:r>
            <a:endParaRPr lang="it-IT" dirty="0">
              <a:solidFill>
                <a:srgbClr val="FFC000"/>
              </a:solidFill>
              <a:latin typeface="Papyrus" pitchFamily="66" charset="0"/>
            </a:endParaRPr>
          </a:p>
        </p:txBody>
      </p:sp>
      <p:pic>
        <p:nvPicPr>
          <p:cNvPr id="54276" name="Picture 4" descr="http://upload.wikimedia.org/wikipedia/commons/4/4b/Abejit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110655" cy="1060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pi nel fav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80916" cy="5962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57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467544" y="260648"/>
            <a:ext cx="8395535" cy="4113748"/>
            <a:chOff x="611560" y="188640"/>
            <a:chExt cx="8395535" cy="4113748"/>
          </a:xfrm>
        </p:grpSpPr>
        <p:grpSp>
          <p:nvGrpSpPr>
            <p:cNvPr id="5" name="Gruppo 6"/>
            <p:cNvGrpSpPr/>
            <p:nvPr/>
          </p:nvGrpSpPr>
          <p:grpSpPr>
            <a:xfrm>
              <a:off x="611560" y="188640"/>
              <a:ext cx="7810597" cy="3789041"/>
              <a:chOff x="611560" y="0"/>
              <a:chExt cx="7810597" cy="3789041"/>
            </a:xfrm>
          </p:grpSpPr>
          <p:pic>
            <p:nvPicPr>
              <p:cNvPr id="9" name="Picture 1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824671" y="-1808446"/>
                <a:ext cx="3384376" cy="7810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ttangolo 9"/>
              <p:cNvSpPr/>
              <p:nvPr/>
            </p:nvSpPr>
            <p:spPr>
              <a:xfrm>
                <a:off x="611560" y="0"/>
                <a:ext cx="7776864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it-IT" dirty="0" smtClean="0">
                    <a:solidFill>
                      <a:srgbClr val="FF00FF"/>
                    </a:solidFill>
                    <a:latin typeface="Papyrus" pitchFamily="66" charset="0"/>
                  </a:rPr>
                  <a:t>Le varie fasi di sviluppo del ciclo vitale dell’ape:</a:t>
                </a:r>
              </a:p>
              <a:p>
                <a:r>
                  <a:rPr lang="it-IT" b="1" dirty="0" smtClean="0">
                    <a:solidFill>
                      <a:srgbClr val="FF00FF"/>
                    </a:solidFill>
                    <a:latin typeface="Papyrus" pitchFamily="66" charset="0"/>
                  </a:rPr>
                  <a:t>Uovo - Larva - Pupa – Adulto</a:t>
                </a:r>
                <a:endParaRPr lang="it-IT" dirty="0">
                  <a:solidFill>
                    <a:srgbClr val="FF00FF"/>
                  </a:solidFill>
                  <a:latin typeface="Papyrus" pitchFamily="66" charset="0"/>
                </a:endParaRPr>
              </a:p>
            </p:txBody>
          </p:sp>
        </p:grpSp>
        <p:sp>
          <p:nvSpPr>
            <p:cNvPr id="6" name="Rettangolo 5"/>
            <p:cNvSpPr/>
            <p:nvPr/>
          </p:nvSpPr>
          <p:spPr>
            <a:xfrm>
              <a:off x="6804248" y="188640"/>
              <a:ext cx="220284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it-IT" dirty="0" smtClean="0">
                  <a:solidFill>
                    <a:srgbClr val="00B0F0"/>
                  </a:solidFill>
                  <a:latin typeface="Papyrus" pitchFamily="66" charset="0"/>
                </a:rPr>
                <a:t>Maschio vive</a:t>
              </a:r>
            </a:p>
            <a:p>
              <a:r>
                <a:rPr lang="it-IT" dirty="0" smtClean="0">
                  <a:solidFill>
                    <a:srgbClr val="00B0F0"/>
                  </a:solidFill>
                  <a:latin typeface="Papyrus" pitchFamily="66" charset="0"/>
                </a:rPr>
                <a:t> solo per accoppiarsi</a:t>
              </a:r>
              <a:endParaRPr lang="it-IT" dirty="0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7956376" y="1988840"/>
              <a:ext cx="1048685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it-IT" dirty="0" smtClean="0">
                  <a:solidFill>
                    <a:srgbClr val="00B0F0"/>
                  </a:solidFill>
                  <a:latin typeface="Papyrus" pitchFamily="66" charset="0"/>
                </a:rPr>
                <a:t>Api con </a:t>
              </a:r>
            </a:p>
            <a:p>
              <a:r>
                <a:rPr lang="it-IT" dirty="0" smtClean="0">
                  <a:solidFill>
                    <a:srgbClr val="00B0F0"/>
                  </a:solidFill>
                  <a:latin typeface="Papyrus" pitchFamily="66" charset="0"/>
                </a:rPr>
                <a:t>diverse </a:t>
              </a:r>
            </a:p>
            <a:p>
              <a:r>
                <a:rPr lang="it-IT" dirty="0" smtClean="0">
                  <a:solidFill>
                    <a:srgbClr val="00B0F0"/>
                  </a:solidFill>
                  <a:latin typeface="Papyrus" pitchFamily="66" charset="0"/>
                </a:rPr>
                <a:t>mansioni</a:t>
              </a:r>
              <a:endParaRPr lang="it-IT" dirty="0">
                <a:solidFill>
                  <a:srgbClr val="00B0F0"/>
                </a:solidFill>
                <a:latin typeface="Papyrus" pitchFamily="66" charset="0"/>
              </a:endParaRPr>
            </a:p>
          </p:txBody>
        </p:sp>
        <p:sp>
          <p:nvSpPr>
            <p:cNvPr id="8" name="Rettangolo 7"/>
            <p:cNvSpPr/>
            <p:nvPr/>
          </p:nvSpPr>
          <p:spPr>
            <a:xfrm>
              <a:off x="5652120" y="3933056"/>
              <a:ext cx="299312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it-IT" dirty="0" smtClean="0">
                  <a:solidFill>
                    <a:srgbClr val="00B0F0"/>
                  </a:solidFill>
                  <a:latin typeface="Papyrus" pitchFamily="66" charset="0"/>
                  <a:ea typeface="Times New Roman"/>
                  <a:cs typeface="Times New Roman"/>
                </a:rPr>
                <a:t>Madre di tutto il suo popolo </a:t>
              </a:r>
              <a:endParaRPr lang="it-IT" dirty="0">
                <a:solidFill>
                  <a:srgbClr val="00B0F0"/>
                </a:solidFill>
                <a:latin typeface="Papyrus" pitchFamily="66" charset="0"/>
              </a:endParaRPr>
            </a:p>
          </p:txBody>
        </p:sp>
      </p:grpSp>
      <p:sp>
        <p:nvSpPr>
          <p:cNvPr id="11" name="Rettangolo 10"/>
          <p:cNvSpPr/>
          <p:nvPr/>
        </p:nvSpPr>
        <p:spPr>
          <a:xfrm>
            <a:off x="0" y="4365104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Le </a:t>
            </a:r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operaie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costituiscono la massa maggiore della famiglia hanno diverse mansioni determinate dall'età: nutrici, </a:t>
            </a:r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ceraiole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 esploratrici, guardiane e bottinatrici .</a:t>
            </a:r>
            <a:br>
              <a:rPr lang="it-IT" dirty="0" smtClean="0">
                <a:solidFill>
                  <a:srgbClr val="FFC000"/>
                </a:solidFill>
                <a:latin typeface="Papyrus" pitchFamily="66" charset="0"/>
              </a:rPr>
            </a:b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I </a:t>
            </a:r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fuchi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sono di dimensioni più cospicue e sono più tozzi, le loro ali superano l'addome e hanno occhi composti più grandi e contigui. La ligula è molto corta, e quindi non possono raccogliere il nettare. Non hanno il pungiglione. </a:t>
            </a:r>
            <a:br>
              <a:rPr lang="it-IT" dirty="0" smtClean="0">
                <a:solidFill>
                  <a:srgbClr val="FFC000"/>
                </a:solidFill>
                <a:latin typeface="Papyrus" pitchFamily="66" charset="0"/>
              </a:rPr>
            </a:b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La </a:t>
            </a:r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regina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ha la lunghezza del corpo maggiore dell'operaia e del fuco e anche la larghezza del torace è maggiore, la lunghezza della ligula è più corta dell'operaia, e il pungiglione è liscio.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404664"/>
            <a:ext cx="4277133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00FF"/>
                </a:solidFill>
                <a:latin typeface="Papyrus" pitchFamily="66" charset="0"/>
              </a:rPr>
              <a:t>Ordine: </a:t>
            </a:r>
            <a:r>
              <a:rPr lang="it-IT" b="1" dirty="0" err="1" smtClean="0">
                <a:solidFill>
                  <a:srgbClr val="FF00FF"/>
                </a:solidFill>
                <a:latin typeface="Papyrus" pitchFamily="66" charset="0"/>
              </a:rPr>
              <a:t>Hymenoptera</a:t>
            </a:r>
            <a:r>
              <a:rPr lang="it-IT" b="1" dirty="0" smtClean="0">
                <a:solidFill>
                  <a:srgbClr val="FF00FF"/>
                </a:solidFill>
                <a:latin typeface="Papyrus" pitchFamily="66" charset="0"/>
              </a:rPr>
              <a:t> </a:t>
            </a:r>
          </a:p>
          <a:p>
            <a:r>
              <a:rPr lang="it-IT" b="1" dirty="0" smtClean="0">
                <a:solidFill>
                  <a:srgbClr val="FFC000"/>
                </a:solidFill>
                <a:latin typeface="Papyrus" pitchFamily="66" charset="0"/>
              </a:rPr>
              <a:t>Sottordine: Apocrita </a:t>
            </a:r>
          </a:p>
          <a:p>
            <a:r>
              <a:rPr lang="it-IT" b="1" dirty="0" smtClean="0">
                <a:solidFill>
                  <a:srgbClr val="FFC000"/>
                </a:solidFill>
                <a:latin typeface="Papyrus" pitchFamily="66" charset="0"/>
              </a:rPr>
              <a:t>Sezione: Aculeata </a:t>
            </a:r>
          </a:p>
          <a:p>
            <a:r>
              <a:rPr lang="it-IT" b="1" dirty="0" smtClean="0">
                <a:solidFill>
                  <a:srgbClr val="FFC000"/>
                </a:solidFill>
                <a:latin typeface="Papyrus" pitchFamily="66" charset="0"/>
              </a:rPr>
              <a:t>Superfamiglia: </a:t>
            </a:r>
            <a:r>
              <a:rPr lang="it-IT" b="1" dirty="0" err="1" smtClean="0">
                <a:solidFill>
                  <a:srgbClr val="FFC000"/>
                </a:solidFill>
                <a:latin typeface="Papyrus" pitchFamily="66" charset="0"/>
              </a:rPr>
              <a:t>Vespoidea</a:t>
            </a:r>
            <a:r>
              <a:rPr lang="it-IT" b="1" dirty="0" smtClean="0">
                <a:solidFill>
                  <a:srgbClr val="FFC000"/>
                </a:solidFill>
                <a:latin typeface="Papyrus" pitchFamily="66" charset="0"/>
              </a:rPr>
              <a:t> </a:t>
            </a:r>
          </a:p>
          <a:p>
            <a:r>
              <a:rPr lang="it-IT" b="1" dirty="0" smtClean="0">
                <a:solidFill>
                  <a:srgbClr val="00B0F0"/>
                </a:solidFill>
                <a:latin typeface="Papyrus" pitchFamily="66" charset="0"/>
              </a:rPr>
              <a:t>Famiglia: </a:t>
            </a:r>
            <a:r>
              <a:rPr lang="it-IT" b="1" dirty="0" err="1" smtClean="0">
                <a:solidFill>
                  <a:srgbClr val="00B0F0"/>
                </a:solidFill>
                <a:latin typeface="Papyrus" pitchFamily="66" charset="0"/>
              </a:rPr>
              <a:t>Vespidae</a:t>
            </a:r>
            <a:r>
              <a:rPr lang="it-IT" b="1" dirty="0" smtClean="0">
                <a:solidFill>
                  <a:srgbClr val="00B0F0"/>
                </a:solidFill>
                <a:latin typeface="Papyrus" pitchFamily="66" charset="0"/>
              </a:rPr>
              <a:t> </a:t>
            </a:r>
          </a:p>
          <a:p>
            <a:r>
              <a:rPr lang="it-IT" b="1" dirty="0" smtClean="0">
                <a:solidFill>
                  <a:srgbClr val="FFC000"/>
                </a:solidFill>
                <a:latin typeface="Papyrus" pitchFamily="66" charset="0"/>
              </a:rPr>
              <a:t>Genere: </a:t>
            </a:r>
            <a:r>
              <a:rPr lang="it-IT" b="1" dirty="0" err="1" smtClean="0">
                <a:solidFill>
                  <a:srgbClr val="FFC000"/>
                </a:solidFill>
                <a:latin typeface="Papyrus" pitchFamily="66" charset="0"/>
              </a:rPr>
              <a:t>Vespula</a:t>
            </a:r>
            <a:endParaRPr lang="it-IT" b="1" dirty="0" smtClean="0">
              <a:solidFill>
                <a:srgbClr val="FFC000"/>
              </a:solidFill>
              <a:latin typeface="Papyrus" pitchFamily="66" charset="0"/>
            </a:endParaRPr>
          </a:p>
          <a:p>
            <a:r>
              <a:rPr lang="it-IT" b="1" dirty="0" smtClean="0">
                <a:solidFill>
                  <a:srgbClr val="FFC000"/>
                </a:solidFill>
                <a:latin typeface="Papyrus" pitchFamily="66" charset="0"/>
              </a:rPr>
              <a:t>Specie: </a:t>
            </a:r>
            <a:r>
              <a:rPr lang="it-IT" b="1" i="1" dirty="0" err="1" smtClean="0">
                <a:solidFill>
                  <a:srgbClr val="00B0F0"/>
                </a:solidFill>
                <a:latin typeface="Papyrus" pitchFamily="66" charset="0"/>
              </a:rPr>
              <a:t>Vespula</a:t>
            </a:r>
            <a:r>
              <a:rPr lang="it-IT" b="1" i="1" dirty="0" smtClean="0">
                <a:solidFill>
                  <a:srgbClr val="00B0F0"/>
                </a:solidFill>
                <a:latin typeface="Papyrus" pitchFamily="66" charset="0"/>
              </a:rPr>
              <a:t> </a:t>
            </a:r>
            <a:r>
              <a:rPr lang="it-IT" b="1" i="1" dirty="0" err="1" smtClean="0">
                <a:solidFill>
                  <a:srgbClr val="00B0F0"/>
                </a:solidFill>
                <a:latin typeface="Papyrus" pitchFamily="66" charset="0"/>
              </a:rPr>
              <a:t>vulgaris</a:t>
            </a:r>
            <a:r>
              <a:rPr lang="it-IT" b="1" i="1" dirty="0" smtClean="0">
                <a:solidFill>
                  <a:srgbClr val="00B0F0"/>
                </a:solidFill>
                <a:latin typeface="Papyrus" pitchFamily="66" charset="0"/>
              </a:rPr>
              <a:t>  </a:t>
            </a:r>
            <a:r>
              <a:rPr lang="it-IT" b="1" dirty="0" err="1" smtClean="0">
                <a:solidFill>
                  <a:srgbClr val="FFC000"/>
                </a:solidFill>
                <a:latin typeface="Papyrus" pitchFamily="66" charset="0"/>
              </a:rPr>
              <a:t>Linnaeus</a:t>
            </a:r>
            <a:r>
              <a:rPr lang="it-IT" b="1" dirty="0" smtClean="0">
                <a:solidFill>
                  <a:srgbClr val="FFC000"/>
                </a:solidFill>
                <a:latin typeface="Papyrus" pitchFamily="66" charset="0"/>
              </a:rPr>
              <a:t>, 1758</a:t>
            </a:r>
          </a:p>
        </p:txBody>
      </p:sp>
      <p:pic>
        <p:nvPicPr>
          <p:cNvPr id="6" name="Picture 6" descr="File:Wesp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3888432" cy="2960734"/>
          </a:xfrm>
          <a:prstGeom prst="rect">
            <a:avLst/>
          </a:prstGeom>
          <a:noFill/>
        </p:spPr>
      </p:pic>
      <p:pic>
        <p:nvPicPr>
          <p:cNvPr id="30722" name="Picture 2" descr="File:Vespula vulgaris SEM Head 0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677681"/>
            <a:ext cx="3975398" cy="3180319"/>
          </a:xfrm>
          <a:prstGeom prst="rect">
            <a:avLst/>
          </a:prstGeom>
          <a:noFill/>
        </p:spPr>
      </p:pic>
      <p:pic>
        <p:nvPicPr>
          <p:cNvPr id="30726" name="Picture 6" descr="File:Wasp nest 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4416152" cy="3312114"/>
          </a:xfrm>
          <a:prstGeom prst="rect">
            <a:avLst/>
          </a:prstGeom>
          <a:noFill/>
        </p:spPr>
      </p:pic>
      <p:pic>
        <p:nvPicPr>
          <p:cNvPr id="30724" name="Picture 4" descr="http://4.bp.blogspot.com/-3J8pOgFiNvc/Tc4E4XAbKHI/AAAAAAAAESU/T2GNy276GYA/s1600/vespula_vulgaris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5301208"/>
            <a:ext cx="1622855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95536" y="332656"/>
            <a:ext cx="5195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rgbClr val="00B0F0"/>
                </a:solidFill>
                <a:latin typeface="Papyrus" pitchFamily="66" charset="0"/>
              </a:rPr>
              <a:t>Famiglia: </a:t>
            </a:r>
            <a:r>
              <a:rPr lang="it-IT" sz="2800" b="1" dirty="0" err="1" smtClean="0">
                <a:solidFill>
                  <a:srgbClr val="00B0F0"/>
                </a:solidFill>
                <a:latin typeface="Papyrus" pitchFamily="66" charset="0"/>
              </a:rPr>
              <a:t>Vespidae</a:t>
            </a:r>
            <a:r>
              <a:rPr lang="it-IT" sz="2800" b="1" dirty="0" smtClean="0">
                <a:solidFill>
                  <a:srgbClr val="00B0F0"/>
                </a:solidFill>
                <a:latin typeface="Papyrus" pitchFamily="66" charset="0"/>
              </a:rPr>
              <a:t>      </a:t>
            </a:r>
            <a:r>
              <a:rPr lang="it-IT" sz="2800" b="1" dirty="0" smtClean="0">
                <a:solidFill>
                  <a:srgbClr val="FF00FF"/>
                </a:solidFill>
                <a:latin typeface="Papyrus" pitchFamily="66" charset="0"/>
              </a:rPr>
              <a:t>VESPA </a:t>
            </a: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8387" y="908720"/>
            <a:ext cx="3998868" cy="309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251520" y="90872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Lunghi da 1 a 5 cm, hanno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corpo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bruno o nero a strisce gialle o variamente colorato.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A riposo mostra le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ali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ripiegate in senso longitudinale rispetto al corpo. Sono insetti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sociali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: le loro società comprendono femmine sterili le operaie, ed una o più femmine fertili dette regine. I maschi appaiono solo nel periodo riproduttivo.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Il livello di socialità è meno "evoluta" di quella delle api e di molte specie di formiche che rappresentano gli esempi evolutivi più alti della socialità.</a:t>
            </a:r>
            <a:endParaRPr lang="it-IT" dirty="0">
              <a:solidFill>
                <a:srgbClr val="FFC000"/>
              </a:solidFill>
              <a:latin typeface="Papyrus" pitchFamily="66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51520" y="4365104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I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nidi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possono essere più o meno complessi e sempre costituiti di un materiale simile al cartone che viene creato impastando del legno con la saliva (da qui il nome di 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vespe </a:t>
            </a:r>
            <a:r>
              <a:rPr lang="it-IT" dirty="0" err="1" smtClean="0">
                <a:solidFill>
                  <a:srgbClr val="5DFB25"/>
                </a:solidFill>
                <a:latin typeface="Papyrus" pitchFamily="66" charset="0"/>
              </a:rPr>
              <a:t>cartonaie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 </a:t>
            </a:r>
            <a:r>
              <a:rPr lang="it-IT" i="1" dirty="0" err="1" smtClean="0">
                <a:solidFill>
                  <a:srgbClr val="00B0F0"/>
                </a:solidFill>
                <a:latin typeface="Papyrus" pitchFamily="66" charset="0"/>
              </a:rPr>
              <a:t>Polistes</a:t>
            </a:r>
            <a:r>
              <a:rPr lang="it-IT" i="1" dirty="0" smtClean="0">
                <a:solidFill>
                  <a:srgbClr val="00B0F0"/>
                </a:solidFill>
                <a:latin typeface="Papyrus" pitchFamily="66" charset="0"/>
              </a:rPr>
              <a:t> </a:t>
            </a:r>
            <a:r>
              <a:rPr lang="it-IT" i="1" dirty="0" err="1" smtClean="0">
                <a:solidFill>
                  <a:srgbClr val="00B0F0"/>
                </a:solidFill>
                <a:latin typeface="Papyrus" pitchFamily="66" charset="0"/>
              </a:rPr>
              <a:t>dominulus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) e sono posti su rami, rocce oppure sottoterra, e sono divisi in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cellette esagonali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con apertura inferiore. Gli adulti si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cibano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di nettare dei fiori ma predano piccoli insetti per integrare la dieta delle larve che allevano nel nido.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Se vengono molestate si difendono aggredendo in sciami, causando reazioni molto gravi, anche letali. </a:t>
            </a:r>
            <a:endParaRPr lang="it-IT" dirty="0">
              <a:solidFill>
                <a:srgbClr val="FFC000"/>
              </a:solidFill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le:Vespula vulgaris SEM Sting 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748" y="1340768"/>
            <a:ext cx="2268252" cy="1814601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656" y="0"/>
            <a:ext cx="9143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Le</a:t>
            </a:r>
            <a:r>
              <a:rPr lang="it-IT" dirty="0" smtClean="0">
                <a:solidFill>
                  <a:srgbClr val="FF00FF"/>
                </a:solidFill>
                <a:latin typeface="Papyrus" pitchFamily="66" charset="0"/>
              </a:rPr>
              <a:t> femmine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sono dotate di un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aculeo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velenoso che utilizzano esclusivamente per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difesa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e la puntura è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dolorosa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 in alcuni casi pericolosa perché potenziale scatenante di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forme allergiche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. In tal senso, la vespa più pericolosa è spesso considerata il calabrone, anche se recenti studi</a:t>
            </a:r>
            <a:r>
              <a:rPr lang="it-IT" baseline="30000" dirty="0" smtClean="0">
                <a:solidFill>
                  <a:srgbClr val="FFC000"/>
                </a:solidFill>
                <a:latin typeface="Papyrus" pitchFamily="66" charset="0"/>
              </a:rPr>
              <a:t>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sembrano dimostrare che questa specie non sia in realtà particolarmente aggressiva verso gli esseri umani.</a:t>
            </a:r>
            <a:endParaRPr lang="it-IT" dirty="0">
              <a:solidFill>
                <a:srgbClr val="FFC000"/>
              </a:solidFill>
              <a:latin typeface="Papyrus" pitchFamily="66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2276872"/>
            <a:ext cx="4067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La 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Vespa comune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(</a:t>
            </a:r>
            <a:r>
              <a:rPr lang="it-IT" i="1" dirty="0" err="1" smtClean="0">
                <a:solidFill>
                  <a:srgbClr val="00B0F0"/>
                </a:solidFill>
                <a:latin typeface="Papyrus" pitchFamily="66" charset="0"/>
              </a:rPr>
              <a:t>Vespula</a:t>
            </a:r>
            <a:r>
              <a:rPr lang="it-IT" i="1" dirty="0" smtClean="0">
                <a:solidFill>
                  <a:srgbClr val="00B0F0"/>
                </a:solidFill>
                <a:latin typeface="Papyrus" pitchFamily="66" charset="0"/>
              </a:rPr>
              <a:t> </a:t>
            </a:r>
            <a:r>
              <a:rPr lang="it-IT" i="1" dirty="0" err="1" smtClean="0">
                <a:solidFill>
                  <a:srgbClr val="00B0F0"/>
                </a:solidFill>
                <a:latin typeface="Papyrus" pitchFamily="66" charset="0"/>
              </a:rPr>
              <a:t>vulgaris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), ha quattro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punti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gialli sulla parte posteriore del torace e un segno ad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ancora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sul muso. Le strisce toraciche sono parallele ai fianchi.</a:t>
            </a:r>
            <a:endParaRPr lang="it-IT" dirty="0">
              <a:solidFill>
                <a:srgbClr val="FFC000"/>
              </a:solidFill>
              <a:latin typeface="Papyrus" pitchFamily="66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4544521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I 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Calabroni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(</a:t>
            </a:r>
            <a:r>
              <a:rPr lang="it-IT" i="1" dirty="0" smtClean="0">
                <a:solidFill>
                  <a:srgbClr val="00B0F0"/>
                </a:solidFill>
                <a:latin typeface="Papyrus" pitchFamily="66" charset="0"/>
              </a:rPr>
              <a:t>Vespa </a:t>
            </a:r>
            <a:r>
              <a:rPr lang="it-IT" i="1" dirty="0" err="1" smtClean="0">
                <a:solidFill>
                  <a:srgbClr val="00B0F0"/>
                </a:solidFill>
                <a:latin typeface="Papyrus" pitchFamily="66" charset="0"/>
              </a:rPr>
              <a:t>crabro</a:t>
            </a:r>
            <a:r>
              <a:rPr lang="it-IT" i="1" dirty="0" smtClean="0">
                <a:solidFill>
                  <a:srgbClr val="00B0F0"/>
                </a:solidFill>
                <a:latin typeface="Papyrus" pitchFamily="66" charset="0"/>
              </a:rPr>
              <a:t>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), sono grossi anche 3 cm ed il loro pungiglione raggiunge i 3 mm di lunghezza. Meno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presenti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nell'Italia Meridionale sono presenti nel Nord e Centro Italia. Costruiscono il classico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nido di carta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 prodotta con legno masticato e ridotto a pasta, posizionato nelle crepe dei tronchi o di vecchi edifici, costituito da celle che si aprono verso l’alto. Nonostante il ronzio del suo volo è il meno aggressivo e solitamente non punge se non molestato.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A differenza di tutti gli altri imenotteri che nel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buio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non volano, questi conservano una parziale attività nelle ore notturne. </a:t>
            </a:r>
            <a:endParaRPr lang="it-IT" dirty="0">
              <a:solidFill>
                <a:srgbClr val="FFC000"/>
              </a:solidFill>
              <a:latin typeface="Papyrus" pitchFamily="66" charset="0"/>
            </a:endParaRPr>
          </a:p>
        </p:txBody>
      </p:sp>
      <p:pic>
        <p:nvPicPr>
          <p:cNvPr id="26626" name="Picture 2" descr="http://images-mediawiki-sites.thefullwiki.org/00/3/9/1/9364316107732314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912" y="1412776"/>
            <a:ext cx="1999344" cy="3206950"/>
          </a:xfrm>
          <a:prstGeom prst="rect">
            <a:avLst/>
          </a:prstGeom>
          <a:noFill/>
        </p:spPr>
      </p:pic>
      <p:pic>
        <p:nvPicPr>
          <p:cNvPr id="26628" name="Picture 4" descr="http://cdn2.arkive.org/media/D7/D75A47EE-255D-4A6C-8E78-9465CF48B76A/Presentation.Large/Hornets-on-nes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1324" y="3068960"/>
            <a:ext cx="2272675" cy="1503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6"/>
          <p:cNvGrpSpPr/>
          <p:nvPr/>
        </p:nvGrpSpPr>
        <p:grpSpPr>
          <a:xfrm>
            <a:off x="899592" y="188639"/>
            <a:ext cx="7488832" cy="6399547"/>
            <a:chOff x="5004048" y="188640"/>
            <a:chExt cx="3960440" cy="3384376"/>
          </a:xfrm>
        </p:grpSpPr>
        <p:pic>
          <p:nvPicPr>
            <p:cNvPr id="5" name="Picture 2" descr="http://www.apiterapia.it/images/7istamina-reazion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4048" y="188640"/>
              <a:ext cx="3954252" cy="3384376"/>
            </a:xfrm>
            <a:prstGeom prst="rect">
              <a:avLst/>
            </a:prstGeom>
            <a:noFill/>
          </p:spPr>
        </p:pic>
        <p:pic>
          <p:nvPicPr>
            <p:cNvPr id="6" name="Immagine 4" descr="http://www.apiterapia.it/images/3anticorpi-polline.jpg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188640"/>
              <a:ext cx="115212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Immagine 5" descr="http://www.apiterapia.it/images/6anticorpi-polline.jpg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2852936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21415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188640"/>
            <a:ext cx="6372200" cy="6247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rgbClr val="FFC000"/>
                </a:solidFill>
                <a:latin typeface="Papyrus" pitchFamily="66" charset="0"/>
              </a:rPr>
              <a:t>La </a:t>
            </a:r>
            <a:r>
              <a:rPr lang="it-IT" sz="1600" dirty="0" smtClean="0">
                <a:solidFill>
                  <a:srgbClr val="5DFB25"/>
                </a:solidFill>
                <a:latin typeface="Papyrus" pitchFamily="66" charset="0"/>
              </a:rPr>
              <a:t>Vespa vasaio </a:t>
            </a:r>
            <a:r>
              <a:rPr lang="it-IT" sz="1600" dirty="0" smtClean="0">
                <a:solidFill>
                  <a:srgbClr val="FFC000"/>
                </a:solidFill>
                <a:latin typeface="Papyrus" pitchFamily="66" charset="0"/>
              </a:rPr>
              <a:t>(</a:t>
            </a:r>
            <a:r>
              <a:rPr lang="it-IT" sz="1600" i="1" dirty="0" err="1" smtClean="0">
                <a:solidFill>
                  <a:srgbClr val="00B0F0"/>
                </a:solidFill>
                <a:latin typeface="Papyrus" pitchFamily="66" charset="0"/>
              </a:rPr>
              <a:t>Eumenes</a:t>
            </a:r>
            <a:r>
              <a:rPr lang="it-IT" sz="1600" i="1" dirty="0" smtClean="0">
                <a:solidFill>
                  <a:srgbClr val="00B0F0"/>
                </a:solidFill>
                <a:latin typeface="Papyrus" pitchFamily="66" charset="0"/>
              </a:rPr>
              <a:t> </a:t>
            </a:r>
            <a:r>
              <a:rPr lang="it-IT" sz="1600" i="1" dirty="0" err="1" smtClean="0">
                <a:solidFill>
                  <a:srgbClr val="00B0F0"/>
                </a:solidFill>
                <a:latin typeface="Papyrus" pitchFamily="66" charset="0"/>
              </a:rPr>
              <a:t>coarctatus</a:t>
            </a:r>
            <a:r>
              <a:rPr lang="it-IT" sz="1600" dirty="0" smtClean="0">
                <a:solidFill>
                  <a:srgbClr val="FFC000"/>
                </a:solidFill>
                <a:latin typeface="Papyrus" pitchFamily="66" charset="0"/>
              </a:rPr>
              <a:t>) è una specie </a:t>
            </a:r>
            <a:r>
              <a:rPr lang="it-IT" sz="1600" dirty="0" smtClean="0">
                <a:solidFill>
                  <a:srgbClr val="FF0000"/>
                </a:solidFill>
                <a:latin typeface="Papyrus" pitchFamily="66" charset="0"/>
              </a:rPr>
              <a:t>solitaria</a:t>
            </a:r>
            <a:r>
              <a:rPr lang="it-IT" sz="1600" dirty="0" smtClean="0">
                <a:solidFill>
                  <a:srgbClr val="FFC000"/>
                </a:solidFill>
                <a:latin typeface="Papyrus" pitchFamily="66" charset="0"/>
              </a:rPr>
              <a:t> imparentata con le vespe sociali, e come loro tiene le ali piegate longitudinalmente, in modo che la maggior parte dell'addome resti libera. Riconoscibile per il suo </a:t>
            </a:r>
            <a:r>
              <a:rPr lang="it-IT" sz="1600" dirty="0" smtClean="0">
                <a:solidFill>
                  <a:srgbClr val="FF0000"/>
                </a:solidFill>
                <a:latin typeface="Papyrus" pitchFamily="66" charset="0"/>
              </a:rPr>
              <a:t>"vitino stretto", </a:t>
            </a:r>
            <a:r>
              <a:rPr lang="it-IT" sz="1600" dirty="0" smtClean="0">
                <a:solidFill>
                  <a:srgbClr val="FFC000"/>
                </a:solidFill>
                <a:latin typeface="Papyrus" pitchFamily="66" charset="0"/>
              </a:rPr>
              <a:t>vive nelle brughiere, dove le femmine costruiscono con il fango piccoli nidi a forma di </a:t>
            </a:r>
            <a:r>
              <a:rPr lang="it-IT" sz="1600" dirty="0" smtClean="0">
                <a:solidFill>
                  <a:srgbClr val="FF0000"/>
                </a:solidFill>
                <a:latin typeface="Papyrus" pitchFamily="66" charset="0"/>
              </a:rPr>
              <a:t>vaso</a:t>
            </a:r>
            <a:r>
              <a:rPr lang="it-IT" sz="1600" dirty="0" smtClean="0">
                <a:solidFill>
                  <a:srgbClr val="FFC000"/>
                </a:solidFill>
                <a:latin typeface="Papyrus" pitchFamily="66" charset="0"/>
              </a:rPr>
              <a:t>. Depongono le </a:t>
            </a:r>
            <a:r>
              <a:rPr lang="it-IT" sz="1600" dirty="0" smtClean="0">
                <a:solidFill>
                  <a:srgbClr val="FF0000"/>
                </a:solidFill>
                <a:latin typeface="Papyrus" pitchFamily="66" charset="0"/>
              </a:rPr>
              <a:t>uova</a:t>
            </a:r>
            <a:r>
              <a:rPr lang="it-IT" sz="1600" dirty="0" smtClean="0">
                <a:solidFill>
                  <a:srgbClr val="FFC000"/>
                </a:solidFill>
                <a:latin typeface="Papyrus" pitchFamily="66" charset="0"/>
              </a:rPr>
              <a:t> in ciascuno di essi e lo riempiono di bruchi prima di sigillarlo e di andare a costruirne un altro, poco lontano.</a:t>
            </a:r>
          </a:p>
          <a:p>
            <a:endParaRPr lang="it-IT" sz="1600" dirty="0" smtClean="0">
              <a:solidFill>
                <a:srgbClr val="FFC000"/>
              </a:solidFill>
              <a:latin typeface="Papyrus" pitchFamily="66" charset="0"/>
            </a:endParaRPr>
          </a:p>
          <a:p>
            <a:endParaRPr lang="it-IT" sz="1600" dirty="0" smtClean="0">
              <a:solidFill>
                <a:srgbClr val="FFC000"/>
              </a:solidFill>
              <a:latin typeface="Papyrus" pitchFamily="66" charset="0"/>
            </a:endParaRPr>
          </a:p>
          <a:p>
            <a:endParaRPr lang="it-IT" sz="1600" dirty="0" smtClean="0">
              <a:solidFill>
                <a:srgbClr val="FFC000"/>
              </a:solidFill>
              <a:latin typeface="Papyrus" pitchFamily="66" charset="0"/>
            </a:endParaRPr>
          </a:p>
          <a:p>
            <a:r>
              <a:rPr lang="it-IT" sz="1600" dirty="0" smtClean="0">
                <a:solidFill>
                  <a:srgbClr val="FFC000"/>
                </a:solidFill>
                <a:latin typeface="Papyrus" pitchFamily="66" charset="0"/>
              </a:rPr>
              <a:t>La </a:t>
            </a:r>
            <a:r>
              <a:rPr lang="it-IT" sz="1600" dirty="0" smtClean="0">
                <a:solidFill>
                  <a:srgbClr val="5DFB25"/>
                </a:solidFill>
                <a:latin typeface="Papyrus" pitchFamily="66" charset="0"/>
              </a:rPr>
              <a:t>Vespa muratore </a:t>
            </a:r>
            <a:r>
              <a:rPr lang="it-IT" sz="1600" dirty="0" smtClean="0">
                <a:solidFill>
                  <a:srgbClr val="FFC000"/>
                </a:solidFill>
                <a:latin typeface="Papyrus" pitchFamily="66" charset="0"/>
              </a:rPr>
              <a:t>(</a:t>
            </a:r>
            <a:r>
              <a:rPr lang="it-IT" sz="1600" i="1" dirty="0" err="1" smtClean="0">
                <a:solidFill>
                  <a:srgbClr val="00B0F0"/>
                </a:solidFill>
                <a:latin typeface="Papyrus" pitchFamily="66" charset="0"/>
              </a:rPr>
              <a:t>Sceliphron</a:t>
            </a:r>
            <a:r>
              <a:rPr lang="it-IT" sz="1600" i="1" dirty="0" smtClean="0">
                <a:solidFill>
                  <a:srgbClr val="00B0F0"/>
                </a:solidFill>
                <a:latin typeface="Papyrus" pitchFamily="66" charset="0"/>
              </a:rPr>
              <a:t> </a:t>
            </a:r>
            <a:r>
              <a:rPr lang="it-IT" sz="1600" i="1" dirty="0" err="1" smtClean="0">
                <a:solidFill>
                  <a:srgbClr val="00B0F0"/>
                </a:solidFill>
                <a:latin typeface="Papyrus" pitchFamily="66" charset="0"/>
              </a:rPr>
              <a:t>caementarium</a:t>
            </a:r>
            <a:r>
              <a:rPr lang="it-IT" sz="1600" dirty="0" smtClean="0">
                <a:solidFill>
                  <a:srgbClr val="FFC000"/>
                </a:solidFill>
                <a:latin typeface="Papyrus" pitchFamily="66" charset="0"/>
              </a:rPr>
              <a:t>) usando la sabbia e il fango, spesso inumiditi con la saliva, costruiscono piccole </a:t>
            </a:r>
            <a:r>
              <a:rPr lang="it-IT" sz="1600" dirty="0" smtClean="0">
                <a:solidFill>
                  <a:srgbClr val="FF0000"/>
                </a:solidFill>
                <a:latin typeface="Papyrus" pitchFamily="66" charset="0"/>
              </a:rPr>
              <a:t>celle</a:t>
            </a:r>
            <a:r>
              <a:rPr lang="it-IT" sz="1600" dirty="0" smtClean="0">
                <a:solidFill>
                  <a:srgbClr val="FFC000"/>
                </a:solidFill>
                <a:latin typeface="Papyrus" pitchFamily="66" charset="0"/>
              </a:rPr>
              <a:t> nelle cavità o crepe nascoste: vecchi muri e steli cavi. Ogni cella riceve un </a:t>
            </a:r>
            <a:r>
              <a:rPr lang="it-IT" sz="1600" dirty="0" smtClean="0">
                <a:solidFill>
                  <a:srgbClr val="FF0000"/>
                </a:solidFill>
                <a:latin typeface="Papyrus" pitchFamily="66" charset="0"/>
              </a:rPr>
              <a:t>uovo</a:t>
            </a:r>
            <a:r>
              <a:rPr lang="it-IT" sz="1600" dirty="0" smtClean="0">
                <a:solidFill>
                  <a:srgbClr val="FFC000"/>
                </a:solidFill>
                <a:latin typeface="Papyrus" pitchFamily="66" charset="0"/>
              </a:rPr>
              <a:t> e viene approvvigionata con piccoli bruchi. </a:t>
            </a:r>
          </a:p>
          <a:p>
            <a:endParaRPr lang="it-IT" sz="1600" dirty="0" smtClean="0">
              <a:solidFill>
                <a:srgbClr val="FFC000"/>
              </a:solidFill>
              <a:latin typeface="Papyrus" pitchFamily="66" charset="0"/>
            </a:endParaRPr>
          </a:p>
          <a:p>
            <a:endParaRPr lang="it-IT" sz="1600" dirty="0" smtClean="0">
              <a:solidFill>
                <a:srgbClr val="FFC000"/>
              </a:solidFill>
              <a:latin typeface="Papyrus" pitchFamily="66" charset="0"/>
            </a:endParaRPr>
          </a:p>
          <a:p>
            <a:endParaRPr lang="it-IT" sz="1600" dirty="0" smtClean="0">
              <a:solidFill>
                <a:srgbClr val="FFC000"/>
              </a:solidFill>
              <a:latin typeface="Papyrus" pitchFamily="66" charset="0"/>
            </a:endParaRPr>
          </a:p>
          <a:p>
            <a:endParaRPr lang="it-IT" sz="1600" dirty="0" smtClean="0">
              <a:solidFill>
                <a:srgbClr val="FFC000"/>
              </a:solidFill>
              <a:latin typeface="Papyrus" pitchFamily="66" charset="0"/>
            </a:endParaRPr>
          </a:p>
          <a:p>
            <a:endParaRPr lang="it-IT" sz="1600" dirty="0" smtClean="0">
              <a:solidFill>
                <a:srgbClr val="FFC000"/>
              </a:solidFill>
              <a:latin typeface="Papyrus" pitchFamily="66" charset="0"/>
            </a:endParaRPr>
          </a:p>
          <a:p>
            <a:r>
              <a:rPr lang="it-IT" sz="1600" dirty="0" smtClean="0">
                <a:solidFill>
                  <a:srgbClr val="FFC000"/>
                </a:solidFill>
                <a:latin typeface="Papyrus" pitchFamily="66" charset="0"/>
              </a:rPr>
              <a:t>La </a:t>
            </a:r>
            <a:r>
              <a:rPr lang="it-IT" sz="1600" dirty="0" smtClean="0">
                <a:solidFill>
                  <a:srgbClr val="5DFB25"/>
                </a:solidFill>
                <a:latin typeface="Papyrus" pitchFamily="66" charset="0"/>
              </a:rPr>
              <a:t>Vespa cartaria </a:t>
            </a:r>
            <a:r>
              <a:rPr lang="it-IT" sz="1600" dirty="0" smtClean="0">
                <a:solidFill>
                  <a:srgbClr val="FFC000"/>
                </a:solidFill>
                <a:latin typeface="Papyrus" pitchFamily="66" charset="0"/>
              </a:rPr>
              <a:t>(</a:t>
            </a:r>
            <a:r>
              <a:rPr lang="it-IT" sz="1600" i="1" dirty="0" err="1" smtClean="0">
                <a:solidFill>
                  <a:srgbClr val="00B0F0"/>
                </a:solidFill>
                <a:latin typeface="Papyrus" pitchFamily="66" charset="0"/>
              </a:rPr>
              <a:t>Polistes</a:t>
            </a:r>
            <a:r>
              <a:rPr lang="it-IT" sz="1600" i="1" dirty="0" smtClean="0">
                <a:solidFill>
                  <a:srgbClr val="00B0F0"/>
                </a:solidFill>
                <a:latin typeface="Papyrus" pitchFamily="66" charset="0"/>
              </a:rPr>
              <a:t> </a:t>
            </a:r>
            <a:r>
              <a:rPr lang="it-IT" sz="1600" i="1" dirty="0" err="1" smtClean="0">
                <a:solidFill>
                  <a:srgbClr val="00B0F0"/>
                </a:solidFill>
                <a:latin typeface="Papyrus" pitchFamily="66" charset="0"/>
              </a:rPr>
              <a:t>gallicus</a:t>
            </a:r>
            <a:r>
              <a:rPr lang="it-IT" sz="1600" dirty="0" smtClean="0">
                <a:solidFill>
                  <a:srgbClr val="FFC000"/>
                </a:solidFill>
                <a:latin typeface="Papyrus" pitchFamily="66" charset="0"/>
              </a:rPr>
              <a:t>)</a:t>
            </a:r>
            <a:r>
              <a:rPr lang="it-IT" sz="1600" dirty="0" smtClean="0">
                <a:solidFill>
                  <a:srgbClr val="FF00FF"/>
                </a:solidFill>
                <a:latin typeface="Papyrus" pitchFamily="66" charset="0"/>
              </a:rPr>
              <a:t>** </a:t>
            </a:r>
            <a:r>
              <a:rPr lang="it-IT" sz="1600" dirty="0" smtClean="0">
                <a:solidFill>
                  <a:srgbClr val="FFC000"/>
                </a:solidFill>
                <a:latin typeface="Papyrus" pitchFamily="66" charset="0"/>
              </a:rPr>
              <a:t>è una vespa </a:t>
            </a:r>
            <a:r>
              <a:rPr lang="it-IT" sz="1600" dirty="0" smtClean="0">
                <a:solidFill>
                  <a:srgbClr val="FF0000"/>
                </a:solidFill>
                <a:latin typeface="Papyrus" pitchFamily="66" charset="0"/>
              </a:rPr>
              <a:t>sociale</a:t>
            </a:r>
            <a:r>
              <a:rPr lang="it-IT" sz="1600" dirty="0" smtClean="0">
                <a:solidFill>
                  <a:srgbClr val="FFC000"/>
                </a:solidFill>
                <a:latin typeface="Papyrus" pitchFamily="66" charset="0"/>
              </a:rPr>
              <a:t> che vive in colonie poco numerose. Costruisce un </a:t>
            </a:r>
            <a:r>
              <a:rPr lang="it-IT" sz="1600" dirty="0" smtClean="0">
                <a:solidFill>
                  <a:srgbClr val="FF0000"/>
                </a:solidFill>
                <a:latin typeface="Papyrus" pitchFamily="66" charset="0"/>
              </a:rPr>
              <a:t>nido</a:t>
            </a:r>
            <a:r>
              <a:rPr lang="it-IT" sz="1600" dirty="0" smtClean="0">
                <a:solidFill>
                  <a:srgbClr val="FFC000"/>
                </a:solidFill>
                <a:latin typeface="Papyrus" pitchFamily="66" charset="0"/>
              </a:rPr>
              <a:t> piatto o leggermente a cupola utilizzando cartone fatto di polpa di legno masticata. Viene fissato alle piante o alle rocce e di solito si trova in casa o sui muri esterni delle case. Può essere riconosciuta per la parte anteriore dell'addome </a:t>
            </a:r>
            <a:r>
              <a:rPr lang="it-IT" sz="1600" dirty="0" smtClean="0">
                <a:solidFill>
                  <a:srgbClr val="FF0000"/>
                </a:solidFill>
                <a:latin typeface="Papyrus" pitchFamily="66" charset="0"/>
              </a:rPr>
              <a:t>appuntita</a:t>
            </a:r>
            <a:r>
              <a:rPr lang="it-IT" sz="1600" dirty="0" smtClean="0">
                <a:solidFill>
                  <a:srgbClr val="FFC000"/>
                </a:solidFill>
                <a:latin typeface="Papyrus" pitchFamily="66" charset="0"/>
              </a:rPr>
              <a:t>.</a:t>
            </a:r>
            <a:endParaRPr lang="it-IT" sz="1600" dirty="0">
              <a:solidFill>
                <a:srgbClr val="FFC000"/>
              </a:solidFill>
              <a:latin typeface="Papyrus" pitchFamily="66" charset="0"/>
            </a:endParaRPr>
          </a:p>
        </p:txBody>
      </p:sp>
      <p:pic>
        <p:nvPicPr>
          <p:cNvPr id="58370" name="Picture 2" descr="http://upload.wikimedia.org/wikipedia/commons/thumb/3/3f/Polistes_dominulus-Nest-6.jpg/220px-Polistes_dominulus-Nest-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00" y="4874848"/>
            <a:ext cx="2095500" cy="1962151"/>
          </a:xfrm>
          <a:prstGeom prst="rect">
            <a:avLst/>
          </a:prstGeom>
          <a:noFill/>
        </p:spPr>
      </p:pic>
      <p:pic>
        <p:nvPicPr>
          <p:cNvPr id="58372" name="Picture 4" descr="http://www.galerie-insecte.org/galerie/image/dos3/big/2-rebouchage-(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9372" y="2564904"/>
            <a:ext cx="2724628" cy="2016224"/>
          </a:xfrm>
          <a:prstGeom prst="rect">
            <a:avLst/>
          </a:prstGeom>
          <a:noFill/>
        </p:spPr>
      </p:pic>
      <p:pic>
        <p:nvPicPr>
          <p:cNvPr id="58374" name="Picture 6" descr="http://images.inmagine.com/400nwm/iris/imagebrokerrm-071/ptg0111429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8066" y="1"/>
            <a:ext cx="2725933" cy="1844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23528" y="188640"/>
            <a:ext cx="5040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b="1" dirty="0" smtClean="0">
              <a:solidFill>
                <a:srgbClr val="FFC000"/>
              </a:solidFill>
              <a:latin typeface="Papyrus" pitchFamily="66" charset="0"/>
            </a:endParaRPr>
          </a:p>
          <a:p>
            <a:r>
              <a:rPr lang="it-IT" b="1" dirty="0" smtClean="0">
                <a:solidFill>
                  <a:srgbClr val="FF00FF"/>
                </a:solidFill>
                <a:latin typeface="Papyrus" pitchFamily="66" charset="0"/>
              </a:rPr>
              <a:t>Ordine: </a:t>
            </a:r>
            <a:r>
              <a:rPr lang="it-IT" b="1" dirty="0" err="1" smtClean="0">
                <a:solidFill>
                  <a:srgbClr val="FF00FF"/>
                </a:solidFill>
                <a:latin typeface="Papyrus" pitchFamily="66" charset="0"/>
              </a:rPr>
              <a:t>Hymenoptera</a:t>
            </a:r>
            <a:r>
              <a:rPr lang="it-IT" b="1" dirty="0" smtClean="0">
                <a:solidFill>
                  <a:srgbClr val="FF00FF"/>
                </a:solidFill>
                <a:latin typeface="Papyrus" pitchFamily="66" charset="0"/>
              </a:rPr>
              <a:t> </a:t>
            </a:r>
          </a:p>
          <a:p>
            <a:r>
              <a:rPr lang="it-IT" b="1" dirty="0" smtClean="0">
                <a:solidFill>
                  <a:srgbClr val="FFC000"/>
                </a:solidFill>
                <a:latin typeface="Papyrus" pitchFamily="66" charset="0"/>
              </a:rPr>
              <a:t>Sottordine: Apocrita </a:t>
            </a:r>
          </a:p>
          <a:p>
            <a:r>
              <a:rPr lang="it-IT" b="1" dirty="0" smtClean="0">
                <a:solidFill>
                  <a:srgbClr val="FFC000"/>
                </a:solidFill>
                <a:latin typeface="Papyrus" pitchFamily="66" charset="0"/>
              </a:rPr>
              <a:t>Sezione: Aculeata </a:t>
            </a:r>
          </a:p>
          <a:p>
            <a:r>
              <a:rPr lang="it-IT" b="1" dirty="0" smtClean="0">
                <a:solidFill>
                  <a:srgbClr val="FFC000"/>
                </a:solidFill>
                <a:latin typeface="Papyrus" pitchFamily="66" charset="0"/>
              </a:rPr>
              <a:t>Superfamiglia: </a:t>
            </a:r>
            <a:r>
              <a:rPr lang="it-IT" b="1" dirty="0" err="1" smtClean="0">
                <a:solidFill>
                  <a:srgbClr val="FFC000"/>
                </a:solidFill>
                <a:latin typeface="Papyrus" pitchFamily="66" charset="0"/>
              </a:rPr>
              <a:t>Vespoidea</a:t>
            </a:r>
            <a:r>
              <a:rPr lang="it-IT" b="1" dirty="0" smtClean="0">
                <a:solidFill>
                  <a:srgbClr val="FFC000"/>
                </a:solidFill>
                <a:latin typeface="Papyrus" pitchFamily="66" charset="0"/>
              </a:rPr>
              <a:t> </a:t>
            </a:r>
          </a:p>
          <a:p>
            <a:r>
              <a:rPr lang="it-IT" b="1" dirty="0" smtClean="0">
                <a:solidFill>
                  <a:srgbClr val="00B0F0"/>
                </a:solidFill>
                <a:latin typeface="Papyrus" pitchFamily="66" charset="0"/>
              </a:rPr>
              <a:t>Famiglia: </a:t>
            </a:r>
            <a:r>
              <a:rPr lang="it-IT" b="1" dirty="0" err="1" smtClean="0">
                <a:solidFill>
                  <a:srgbClr val="00B0F0"/>
                </a:solidFill>
                <a:latin typeface="Papyrus" pitchFamily="66" charset="0"/>
              </a:rPr>
              <a:t>Formicidae</a:t>
            </a:r>
            <a:endParaRPr lang="it-IT" b="1" dirty="0" smtClean="0">
              <a:solidFill>
                <a:srgbClr val="00B0F0"/>
              </a:solidFill>
              <a:latin typeface="Papyrus" pitchFamily="66" charset="0"/>
            </a:endParaRPr>
          </a:p>
          <a:p>
            <a:r>
              <a:rPr lang="it-IT" b="1" dirty="0" smtClean="0">
                <a:solidFill>
                  <a:srgbClr val="FFC000"/>
                </a:solidFill>
                <a:latin typeface="Papyrus" pitchFamily="66" charset="0"/>
              </a:rPr>
              <a:t>Genere: </a:t>
            </a:r>
            <a:r>
              <a:rPr lang="it-IT" b="1" dirty="0" err="1" smtClean="0">
                <a:solidFill>
                  <a:srgbClr val="FFC000"/>
                </a:solidFill>
                <a:latin typeface="Papyrus" pitchFamily="66" charset="0"/>
              </a:rPr>
              <a:t>Paraponera</a:t>
            </a:r>
            <a:endParaRPr lang="it-IT" b="1" dirty="0" smtClean="0">
              <a:solidFill>
                <a:srgbClr val="FFC000"/>
              </a:solidFill>
              <a:latin typeface="Papyrus" pitchFamily="66" charset="0"/>
            </a:endParaRPr>
          </a:p>
          <a:p>
            <a:r>
              <a:rPr lang="it-IT" b="1" dirty="0" smtClean="0">
                <a:solidFill>
                  <a:srgbClr val="FFC000"/>
                </a:solidFill>
                <a:latin typeface="Papyrus" pitchFamily="66" charset="0"/>
              </a:rPr>
              <a:t/>
            </a:r>
            <a:br>
              <a:rPr lang="it-IT" b="1" dirty="0" smtClean="0">
                <a:solidFill>
                  <a:srgbClr val="FFC000"/>
                </a:solidFill>
                <a:latin typeface="Papyrus" pitchFamily="66" charset="0"/>
              </a:rPr>
            </a:br>
            <a:r>
              <a:rPr lang="it-IT" b="1" dirty="0" smtClean="0">
                <a:solidFill>
                  <a:srgbClr val="FFC000"/>
                </a:solidFill>
                <a:latin typeface="Papyrus" pitchFamily="66" charset="0"/>
              </a:rPr>
              <a:t>Specie: </a:t>
            </a:r>
            <a:r>
              <a:rPr lang="it-IT" b="1" i="1" dirty="0" err="1" smtClean="0">
                <a:solidFill>
                  <a:srgbClr val="00B0F0"/>
                </a:solidFill>
                <a:latin typeface="Papyrus" pitchFamily="66" charset="0"/>
              </a:rPr>
              <a:t>Paraponera</a:t>
            </a:r>
            <a:r>
              <a:rPr lang="it-IT" b="1" i="1" dirty="0" smtClean="0">
                <a:solidFill>
                  <a:srgbClr val="00B0F0"/>
                </a:solidFill>
                <a:latin typeface="Papyrus" pitchFamily="66" charset="0"/>
              </a:rPr>
              <a:t> </a:t>
            </a:r>
            <a:r>
              <a:rPr lang="it-IT" b="1" i="1" dirty="0" err="1" smtClean="0">
                <a:solidFill>
                  <a:srgbClr val="00B0F0"/>
                </a:solidFill>
                <a:latin typeface="Papyrus" pitchFamily="66" charset="0"/>
              </a:rPr>
              <a:t>clavata</a:t>
            </a:r>
            <a:r>
              <a:rPr lang="it-IT" b="1" i="1" dirty="0" smtClean="0">
                <a:solidFill>
                  <a:srgbClr val="00B0F0"/>
                </a:solidFill>
                <a:latin typeface="Papyrus" pitchFamily="66" charset="0"/>
              </a:rPr>
              <a:t> </a:t>
            </a:r>
            <a:r>
              <a:rPr lang="it-IT" b="1" dirty="0" smtClean="0">
                <a:solidFill>
                  <a:srgbClr val="FFC000"/>
                </a:solidFill>
                <a:latin typeface="Papyrus" pitchFamily="66" charset="0"/>
              </a:rPr>
              <a:t>(</a:t>
            </a:r>
            <a:r>
              <a:rPr lang="it-IT" b="1" dirty="0" err="1" smtClean="0">
                <a:solidFill>
                  <a:srgbClr val="FFC000"/>
                </a:solidFill>
                <a:latin typeface="Papyrus" pitchFamily="66" charset="0"/>
              </a:rPr>
              <a:t>Fabricius</a:t>
            </a:r>
            <a:r>
              <a:rPr lang="it-IT" b="1" dirty="0" smtClean="0">
                <a:solidFill>
                  <a:srgbClr val="FFC000"/>
                </a:solidFill>
                <a:latin typeface="Papyrus" pitchFamily="66" charset="0"/>
              </a:rPr>
              <a:t>, 1775)</a:t>
            </a:r>
          </a:p>
        </p:txBody>
      </p:sp>
      <p:pic>
        <p:nvPicPr>
          <p:cNvPr id="20484" name="Picture 4" descr="http://idata.over-blog.com/2/38/75/90/ParaponeraClavata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16632"/>
            <a:ext cx="3888432" cy="2631172"/>
          </a:xfrm>
          <a:prstGeom prst="rect">
            <a:avLst/>
          </a:prstGeom>
          <a:noFill/>
        </p:spPr>
      </p:pic>
      <p:pic>
        <p:nvPicPr>
          <p:cNvPr id="20486" name="Picture 6" descr="http://zverushka.net.ua/images/stories/img/img399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3840427" cy="2880320"/>
          </a:xfrm>
          <a:prstGeom prst="rect">
            <a:avLst/>
          </a:prstGeom>
          <a:noFill/>
        </p:spPr>
      </p:pic>
      <p:pic>
        <p:nvPicPr>
          <p:cNvPr id="26626" name="Picture 2" descr="http://estaticos.20minutos.es/img/2007/01/26/55415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4067944" cy="3052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File:Scheme ant worker anatomy-numbered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192691"/>
            <a:ext cx="5286772" cy="4684581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2627784" y="188640"/>
            <a:ext cx="4179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solidFill>
                  <a:srgbClr val="00B0F0"/>
                </a:solidFill>
                <a:latin typeface="Papyrus" pitchFamily="66" charset="0"/>
              </a:rPr>
              <a:t>Morfologia di una formica </a:t>
            </a:r>
            <a:endParaRPr lang="it-IT" sz="2800" dirty="0">
              <a:solidFill>
                <a:srgbClr val="00B0F0"/>
              </a:solidFill>
              <a:latin typeface="Papyrus" pitchFamily="66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 rot="10800000" flipV="1">
            <a:off x="0" y="671691"/>
            <a:ext cx="291581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Papyru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it-IT" sz="18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Papyrus" pitchFamily="66" charset="0"/>
              </a:rPr>
              <a:t>Funiculo</a:t>
            </a: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Papyrus" pitchFamily="66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Papyrus" pitchFamily="66" charset="0"/>
              </a:rPr>
              <a:t>Stelo o scapo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Papyrus" pitchFamily="66" charset="0"/>
              </a:rPr>
              <a:t>Lobo frontale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Papyrus" pitchFamily="66" charset="0"/>
              </a:rPr>
              <a:t>Fossa </a:t>
            </a:r>
            <a:r>
              <a:rPr kumimoji="0" lang="it-IT" sz="18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Papyrus" pitchFamily="66" charset="0"/>
              </a:rPr>
              <a:t>antennale</a:t>
            </a: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Papyrus" pitchFamily="66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Papyrus" pitchFamily="66" charset="0"/>
              </a:rPr>
              <a:t>Clipeo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Papyrus" pitchFamily="66" charset="0"/>
              </a:rPr>
              <a:t>Mandibole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7"/>
              <a:tabLst/>
            </a:pPr>
            <a:r>
              <a:rPr kumimoji="0" lang="it-IT" sz="18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Papyrus" pitchFamily="66" charset="0"/>
              </a:rPr>
              <a:t>Pronoto</a:t>
            </a: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Papyrus" pitchFamily="66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8"/>
              <a:tabLst/>
            </a:pP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Papyrus" pitchFamily="66" charset="0"/>
              </a:rPr>
              <a:t>Occipite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9"/>
              <a:tabLst/>
            </a:pP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Papyrus" pitchFamily="66" charset="0"/>
              </a:rPr>
              <a:t>Occhio composto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0"/>
              <a:tabLst/>
            </a:pP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Papyrus" pitchFamily="66" charset="0"/>
              </a:rPr>
              <a:t>Scutello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1"/>
              <a:tabLst/>
            </a:pPr>
            <a:r>
              <a:rPr kumimoji="0" lang="it-IT" sz="18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Papyrus" pitchFamily="66" charset="0"/>
              </a:rPr>
              <a:t>Mesonoto</a:t>
            </a: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Papyrus" pitchFamily="66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2"/>
              <a:tabLst/>
            </a:pPr>
            <a:r>
              <a:rPr kumimoji="0" lang="it-IT" sz="1800" b="0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Papyrus" pitchFamily="66" charset="0"/>
              </a:rPr>
              <a:t>Spiracolo</a:t>
            </a: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Papyrus" pitchFamily="66" charset="0"/>
              </a:rPr>
              <a:t> </a:t>
            </a:r>
            <a:r>
              <a:rPr kumimoji="0" lang="it-IT" sz="18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Papyrus" pitchFamily="66" charset="0"/>
              </a:rPr>
              <a:t>mesotoracico</a:t>
            </a: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Papyrus" pitchFamily="66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3"/>
              <a:tabLst/>
            </a:pPr>
            <a:r>
              <a:rPr kumimoji="0" lang="it-IT" sz="18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Papyrus" pitchFamily="66" charset="0"/>
              </a:rPr>
              <a:t>Anepisterno</a:t>
            </a: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Papyrus" pitchFamily="66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4"/>
              <a:tabLst/>
            </a:pPr>
            <a:r>
              <a:rPr kumimoji="0" lang="it-IT" sz="18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Papyrus" pitchFamily="66" charset="0"/>
              </a:rPr>
              <a:t>Metanoto</a:t>
            </a: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Papyrus" pitchFamily="66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5"/>
              <a:tabLst/>
            </a:pPr>
            <a:r>
              <a:rPr kumimoji="0" lang="it-IT" sz="18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Papyrus" pitchFamily="66" charset="0"/>
              </a:rPr>
              <a:t>Spiracolo</a:t>
            </a: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Papyrus" pitchFamily="66" charset="0"/>
              </a:rPr>
              <a:t> </a:t>
            </a:r>
            <a:r>
              <a:rPr kumimoji="0" lang="it-IT" sz="18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Papyrus" pitchFamily="66" charset="0"/>
              </a:rPr>
              <a:t>mesotoracico</a:t>
            </a: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Papyrus" pitchFamily="66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6"/>
              <a:tabLst/>
            </a:pPr>
            <a:r>
              <a:rPr kumimoji="0" lang="it-IT" sz="18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Papyrus" pitchFamily="66" charset="0"/>
              </a:rPr>
              <a:t>Propodeo</a:t>
            </a: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Papyrus" pitchFamily="66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7"/>
              <a:tabLst/>
            </a:pPr>
            <a:r>
              <a:rPr kumimoji="0" lang="it-IT" sz="18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Papyrus" pitchFamily="66" charset="0"/>
              </a:rPr>
              <a:t>Spiracolo</a:t>
            </a: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Papyrus" pitchFamily="66" charset="0"/>
              </a:rPr>
              <a:t> </a:t>
            </a:r>
            <a:r>
              <a:rPr kumimoji="0" lang="it-IT" sz="18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Papyrus" pitchFamily="66" charset="0"/>
              </a:rPr>
              <a:t>propodeo</a:t>
            </a: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Papyrus" pitchFamily="66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8"/>
              <a:tabLst/>
            </a:pP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Papyrus" pitchFamily="66" charset="0"/>
              </a:rPr>
              <a:t>Ghiandola </a:t>
            </a:r>
            <a:r>
              <a:rPr kumimoji="0" lang="it-IT" sz="18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Papyrus" pitchFamily="66" charset="0"/>
              </a:rPr>
              <a:t>metapleurale</a:t>
            </a: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Papyrus" pitchFamily="66" charset="0"/>
              </a:rPr>
              <a:t> 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Papyrus" pitchFamily="66" charset="0"/>
              </a:rPr>
              <a:t>18a. Bolla 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Papyrus" pitchFamily="66" charset="0"/>
              </a:rPr>
              <a:t>18b. Orifizio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Papyrus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7164288" y="908720"/>
            <a:ext cx="22322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00FF"/>
                </a:solidFill>
                <a:latin typeface="Papyrus" pitchFamily="66" charset="0"/>
              </a:rPr>
              <a:t>19 </a:t>
            </a:r>
            <a:r>
              <a:rPr lang="it-IT" dirty="0" err="1" smtClean="0">
                <a:solidFill>
                  <a:srgbClr val="FF00FF"/>
                </a:solidFill>
                <a:latin typeface="Papyrus" pitchFamily="66" charset="0"/>
              </a:rPr>
              <a:t>Peziolo</a:t>
            </a:r>
            <a:r>
              <a:rPr lang="it-IT" dirty="0" smtClean="0">
                <a:solidFill>
                  <a:srgbClr val="FF00FF"/>
                </a:solidFill>
                <a:latin typeface="Papyrus" pitchFamily="66" charset="0"/>
              </a:rPr>
              <a:t>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20 </a:t>
            </a:r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Postpeziolo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21 Tergite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22 </a:t>
            </a:r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Sternite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</a:t>
            </a:r>
          </a:p>
          <a:p>
            <a:r>
              <a:rPr lang="it-IT" dirty="0" smtClean="0">
                <a:solidFill>
                  <a:srgbClr val="FF00FF"/>
                </a:solidFill>
                <a:latin typeface="Papyrus" pitchFamily="66" charset="0"/>
              </a:rPr>
              <a:t>23 Pungiglione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24 Femore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25 Tibia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26 Artiglio tarsale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27 Sperone tibiale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28 Tarso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29 </a:t>
            </a:r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Catepisterno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30 Coxa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31 Trocantere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32 Processo ventrale </a:t>
            </a:r>
          </a:p>
          <a:p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33 Capo </a:t>
            </a:r>
          </a:p>
          <a:p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34 </a:t>
            </a:r>
            <a:r>
              <a:rPr lang="it-IT" dirty="0" err="1" smtClean="0">
                <a:solidFill>
                  <a:srgbClr val="00B0F0"/>
                </a:solidFill>
                <a:latin typeface="Papyrus" pitchFamily="66" charset="0"/>
              </a:rPr>
              <a:t>Mesosoma</a:t>
            </a:r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 </a:t>
            </a:r>
          </a:p>
          <a:p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35 </a:t>
            </a:r>
            <a:r>
              <a:rPr lang="it-IT" dirty="0" err="1" smtClean="0">
                <a:solidFill>
                  <a:srgbClr val="00B0F0"/>
                </a:solidFill>
                <a:latin typeface="Papyrus" pitchFamily="66" charset="0"/>
              </a:rPr>
              <a:t>Peziolo</a:t>
            </a:r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 </a:t>
            </a:r>
          </a:p>
          <a:p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36 </a:t>
            </a:r>
            <a:r>
              <a:rPr lang="it-IT" dirty="0" err="1" smtClean="0">
                <a:solidFill>
                  <a:srgbClr val="00B0F0"/>
                </a:solidFill>
                <a:latin typeface="Papyrus" pitchFamily="66" charset="0"/>
              </a:rPr>
              <a:t>Gastro</a:t>
            </a:r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 </a:t>
            </a:r>
            <a:endParaRPr lang="it-IT" dirty="0">
              <a:solidFill>
                <a:srgbClr val="00B0F0"/>
              </a:solidFill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332656"/>
            <a:ext cx="889248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rgbClr val="00B0F0"/>
                </a:solidFill>
                <a:latin typeface="Papyrus" pitchFamily="66" charset="0"/>
              </a:rPr>
              <a:t>Famiglia: </a:t>
            </a:r>
            <a:r>
              <a:rPr lang="it-IT" sz="2800" b="1" dirty="0" err="1" smtClean="0">
                <a:solidFill>
                  <a:srgbClr val="00B0F0"/>
                </a:solidFill>
                <a:latin typeface="Papyrus" pitchFamily="66" charset="0"/>
              </a:rPr>
              <a:t>Formicidae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         </a:t>
            </a:r>
            <a:r>
              <a:rPr lang="it-IT" sz="2400" b="1" dirty="0" smtClean="0">
                <a:solidFill>
                  <a:srgbClr val="FF00FF"/>
                </a:solidFill>
                <a:latin typeface="Papyrus" pitchFamily="66" charset="0"/>
              </a:rPr>
              <a:t>FORMICHE</a:t>
            </a:r>
          </a:p>
          <a:p>
            <a:endParaRPr lang="it-IT" sz="2400" dirty="0" smtClean="0">
              <a:solidFill>
                <a:srgbClr val="FF00FF"/>
              </a:solidFill>
              <a:latin typeface="Papyrus" pitchFamily="66" charset="0"/>
            </a:endParaRP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È  la più comune della classe degli </a:t>
            </a:r>
            <a:r>
              <a:rPr lang="it-IT" i="1" dirty="0" smtClean="0">
                <a:solidFill>
                  <a:srgbClr val="FFC000"/>
                </a:solidFill>
                <a:latin typeface="Papyrus" pitchFamily="66" charset="0"/>
              </a:rPr>
              <a:t>insetti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. Sono incredibilmente numerose, tanto che compongono il 50% della biomassa di tutti gli insetti e il 10% dell'intera biomassa animale!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Inoltre, ne esistono almeno 12.000 specie, classificate in 300 generi e 21 sottofamiglie distinte fra loro (più altre 5, ormai estinte).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Evolvendosi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dalle vespe solitarie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 le formiche sono comparse sulla Terra ben 140-168 milioni di anni fa.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12294" name="Picture 6" descr="http://www.lucianabartolini.net/immagini/formiche/dscn48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079" y="3645024"/>
            <a:ext cx="2843808" cy="2462403"/>
          </a:xfrm>
          <a:prstGeom prst="rect">
            <a:avLst/>
          </a:prstGeom>
          <a:noFill/>
        </p:spPr>
      </p:pic>
      <p:pic>
        <p:nvPicPr>
          <p:cNvPr id="7" name="Picture 7" descr="http://myrmecologylab.files.wordpress.com/2010/09/amblyopone-australi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3236" y="3645024"/>
            <a:ext cx="3590764" cy="2448272"/>
          </a:xfrm>
          <a:prstGeom prst="rect">
            <a:avLst/>
          </a:prstGeom>
          <a:noFill/>
        </p:spPr>
      </p:pic>
      <p:pic>
        <p:nvPicPr>
          <p:cNvPr id="23554" name="Picture 2" descr="The isolated second abdominal segment constitute the characteristic petiole (blue) in ants. &lt;i&gt;Pachycondyla stigma&lt;/i&gt; worker (Scanning Electron Micrograph, Roberto Keller/AMNH)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645024"/>
            <a:ext cx="3461510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00B0F0"/>
                </a:solidFill>
                <a:latin typeface="Papyrus" pitchFamily="66" charset="0"/>
              </a:rPr>
              <a:t>CARATTERISTICHE GENERALI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/>
            </a:r>
            <a:br>
              <a:rPr lang="it-IT" dirty="0" smtClean="0">
                <a:solidFill>
                  <a:srgbClr val="FFC000"/>
                </a:solidFill>
                <a:latin typeface="Papyrus" pitchFamily="66" charset="0"/>
              </a:rPr>
            </a:b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Tipicamente sono di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colore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nero, ma alcune specie variano dal rosso all'arancione al giallo e al verde. Sono composte da tre parti principali: la </a:t>
            </a:r>
            <a:r>
              <a:rPr lang="it-IT" dirty="0" smtClean="0">
                <a:solidFill>
                  <a:srgbClr val="FF00FF"/>
                </a:solidFill>
                <a:latin typeface="Papyrus" pitchFamily="66" charset="0"/>
              </a:rPr>
              <a:t>testa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 il </a:t>
            </a:r>
            <a:r>
              <a:rPr lang="it-IT" dirty="0" smtClean="0">
                <a:solidFill>
                  <a:srgbClr val="FF00FF"/>
                </a:solidFill>
                <a:latin typeface="Papyrus" pitchFamily="66" charset="0"/>
              </a:rPr>
              <a:t>torace o </a:t>
            </a:r>
            <a:r>
              <a:rPr lang="it-IT" dirty="0" err="1" smtClean="0">
                <a:solidFill>
                  <a:srgbClr val="FF00FF"/>
                </a:solidFill>
                <a:latin typeface="Papyrus" pitchFamily="66" charset="0"/>
              </a:rPr>
              <a:t>mesosoma</a:t>
            </a:r>
            <a:r>
              <a:rPr lang="it-IT" dirty="0" smtClean="0">
                <a:solidFill>
                  <a:srgbClr val="FF00FF"/>
                </a:solidFill>
                <a:latin typeface="Papyrus" pitchFamily="66" charset="0"/>
              </a:rPr>
              <a:t>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e l'</a:t>
            </a:r>
            <a:r>
              <a:rPr lang="it-IT" dirty="0" smtClean="0">
                <a:solidFill>
                  <a:srgbClr val="FF00FF"/>
                </a:solidFill>
                <a:latin typeface="Papyrus" pitchFamily="66" charset="0"/>
              </a:rPr>
              <a:t>addome o </a:t>
            </a:r>
            <a:r>
              <a:rPr lang="it-IT" dirty="0" err="1" smtClean="0">
                <a:solidFill>
                  <a:srgbClr val="FF00FF"/>
                </a:solidFill>
                <a:latin typeface="Papyrus" pitchFamily="66" charset="0"/>
              </a:rPr>
              <a:t>metasoma</a:t>
            </a:r>
            <a:r>
              <a:rPr lang="it-IT" dirty="0" smtClean="0">
                <a:solidFill>
                  <a:srgbClr val="FF00FF"/>
                </a:solidFill>
                <a:latin typeface="Papyrus" pitchFamily="66" charset="0"/>
              </a:rPr>
              <a:t>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detti </a:t>
            </a:r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Tagmi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.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La </a:t>
            </a:r>
            <a:r>
              <a:rPr lang="it-IT" u="sng" dirty="0" smtClean="0">
                <a:solidFill>
                  <a:srgbClr val="FFC000"/>
                </a:solidFill>
                <a:latin typeface="Papyrus" pitchFamily="66" charset="0"/>
              </a:rPr>
              <a:t>testa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consiste di mandibola, occhi composti e antenne che hanno una forma tipica a "gomito" (come una lettera L maiuscola) e sono organi speciali di olfatto, tatto, gusto e udito. Le sei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zampe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sono unite al </a:t>
            </a:r>
            <a:r>
              <a:rPr lang="it-IT" u="sng" dirty="0" err="1" smtClean="0">
                <a:solidFill>
                  <a:srgbClr val="FFC000"/>
                </a:solidFill>
                <a:latin typeface="Papyrus" pitchFamily="66" charset="0"/>
              </a:rPr>
              <a:t>mesosoma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.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Il </a:t>
            </a:r>
            <a:r>
              <a:rPr lang="it-IT" u="sng" dirty="0" err="1" smtClean="0">
                <a:solidFill>
                  <a:srgbClr val="FFC000"/>
                </a:solidFill>
                <a:latin typeface="Papyrus" pitchFamily="66" charset="0"/>
              </a:rPr>
              <a:t>metasoma</a:t>
            </a:r>
            <a:r>
              <a:rPr lang="it-IT" u="sng" dirty="0" smtClean="0">
                <a:solidFill>
                  <a:srgbClr val="FFC000"/>
                </a:solidFill>
                <a:latin typeface="Papyrus" pitchFamily="66" charset="0"/>
              </a:rPr>
              <a:t>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contiene lo stomaco e il retto. Non hanno i polmoni e l'ossigeno penetra attraverso un apparato respiratorio costituito da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trachee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che si aprono all'esterno mediante dei minuscoli orifizi, stigmi (o </a:t>
            </a:r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spiracoli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),  presenti in tutto il corpo i quali permettono anche l'espulsione del Diossido di Carbonio. Non possiedono vasi sanguigni. Il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cuore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é un lungo tubo che pompa il 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sangue incolore o emolinfa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dalla testa all'addome e nuovamente verso la testa. Il sistema nervoso  é composto da un lungo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cordone nervoso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che va, ugualmente, dalla testa all'addome e che si divide dirigendosi verso altre parti del corpo.</a:t>
            </a:r>
            <a:endParaRPr lang="it-IT" dirty="0"/>
          </a:p>
        </p:txBody>
      </p:sp>
      <p:pic>
        <p:nvPicPr>
          <p:cNvPr id="3" name="Picture 5" descr="http://utenti.lycos.it/zant2003/hpbimg/Formic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437112"/>
            <a:ext cx="3224872" cy="2204864"/>
          </a:xfrm>
          <a:prstGeom prst="rect">
            <a:avLst/>
          </a:prstGeom>
          <a:noFill/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4509120"/>
            <a:ext cx="2524064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Il </a:t>
            </a:r>
            <a:r>
              <a:rPr lang="it-IT" u="sng" dirty="0" smtClean="0">
                <a:solidFill>
                  <a:srgbClr val="FFC000"/>
                </a:solidFill>
                <a:latin typeface="Papyrus" pitchFamily="66" charset="0"/>
              </a:rPr>
              <a:t>torace e l’addome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sono articolati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per mezzo di un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peduncolo addominale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chiamato </a:t>
            </a:r>
            <a:r>
              <a:rPr lang="it-IT" dirty="0" smtClean="0">
                <a:solidFill>
                  <a:srgbClr val="FF00FF"/>
                </a:solidFill>
                <a:latin typeface="Papyrus" pitchFamily="66" charset="0"/>
              </a:rPr>
              <a:t>peziolo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 questo può avere la forma di uno (come le specie </a:t>
            </a:r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Formicine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) o due (come le </a:t>
            </a:r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Myrmicine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)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piccoli nodini e a volte anche di scaglia (come le </a:t>
            </a:r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Subsericea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).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/>
            </a:r>
            <a:br>
              <a:rPr lang="it-IT" dirty="0" smtClean="0">
                <a:solidFill>
                  <a:srgbClr val="FFC000"/>
                </a:solidFill>
                <a:latin typeface="Papyrus" pitchFamily="66" charset="0"/>
              </a:rPr>
            </a:b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Si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difendono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mordendo o pungendo, oppure irrorando acido formico, letale per molti piccoli insetti. Lungo il corpo, sono presenti tratti di discontinuità in cui il tegumento, da rigido, diventa membranoso. In tal modo </a:t>
            </a:r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corpo e appendici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risultano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suddivisi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in unità (segmenti)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che sono definite </a:t>
            </a:r>
            <a:r>
              <a:rPr lang="it-IT" dirty="0" err="1" smtClean="0">
                <a:solidFill>
                  <a:srgbClr val="5DFB25"/>
                </a:solidFill>
                <a:latin typeface="Papyrus" pitchFamily="66" charset="0"/>
              </a:rPr>
              <a:t>somiti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se riferite al corpo o 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articoli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se riferite alle appendici.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Il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sostegno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delle parti molli del corpo è affidato ad uno scheletro esterno denominato 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esoscheletro.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5940152" y="5085184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Formicine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: </a:t>
            </a:r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peziolo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singolo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2987824" y="6211669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Myrmicine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: due nodi nel </a:t>
            </a:r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peziolo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/>
            </a:r>
            <a:br>
              <a:rPr lang="it-IT" dirty="0" smtClean="0">
                <a:solidFill>
                  <a:srgbClr val="FFC000"/>
                </a:solidFill>
                <a:latin typeface="Papyrus" pitchFamily="66" charset="0"/>
              </a:rPr>
            </a:br>
            <a:endParaRPr lang="it-IT" dirty="0">
              <a:solidFill>
                <a:srgbClr val="FFC000"/>
              </a:solidFill>
              <a:latin typeface="Papyrus" pitchFamily="66" charset="0"/>
            </a:endParaRPr>
          </a:p>
        </p:txBody>
      </p:sp>
      <p:pic>
        <p:nvPicPr>
          <p:cNvPr id="21510" name="Picture 6" descr="Petiole (blue) and postpetiole (purple) in a &lt;i&gt;Manica rubida&lt;/i&gt; worker (Scanning Electron Micrograph, Roberto Keller/AMNH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4365104"/>
            <a:ext cx="2376264" cy="1779559"/>
          </a:xfrm>
          <a:prstGeom prst="rect">
            <a:avLst/>
          </a:prstGeom>
          <a:noFill/>
        </p:spPr>
      </p:pic>
      <p:pic>
        <p:nvPicPr>
          <p:cNvPr id="21512" name="Picture 8" descr="Presclerites (in yellow) along the segments of the metasoma in a &lt;i&gt;Leptogenys&lt;/i&gt; sp worker. Note how the IV abdominal segment is &quot;tubulated&quot; but there is no true postpetiole (Scanning Electron Micrograph, Roberto Keller/AMNH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212976"/>
            <a:ext cx="2448272" cy="1833485"/>
          </a:xfrm>
          <a:prstGeom prst="rect">
            <a:avLst/>
          </a:prstGeom>
          <a:noFill/>
        </p:spPr>
      </p:pic>
      <p:pic>
        <p:nvPicPr>
          <p:cNvPr id="21508" name="Picture 4" descr="http://navajonature.org/images/ants/formicinae/formica-podzolica-sid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3163401" cy="2376264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0" y="5661248"/>
            <a:ext cx="22909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smtClean="0">
                <a:solidFill>
                  <a:srgbClr val="FFC000"/>
                </a:solidFill>
                <a:latin typeface="Papyrus" pitchFamily="66" charset="0"/>
              </a:rPr>
              <a:t>Formica </a:t>
            </a:r>
            <a:r>
              <a:rPr lang="it-IT" i="1" dirty="0" err="1" smtClean="0">
                <a:solidFill>
                  <a:srgbClr val="FFC000"/>
                </a:solidFill>
                <a:latin typeface="Papyrus" pitchFamily="66" charset="0"/>
              </a:rPr>
              <a:t>subsericea</a:t>
            </a:r>
            <a:r>
              <a:rPr lang="it-IT" i="1" dirty="0" smtClean="0">
                <a:solidFill>
                  <a:srgbClr val="FFC000"/>
                </a:solidFill>
                <a:latin typeface="Papyrus" pitchFamily="66" charset="0"/>
              </a:rPr>
              <a:t>: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peziolo a scaglia </a:t>
            </a:r>
            <a:endParaRPr lang="it-IT" dirty="0">
              <a:solidFill>
                <a:srgbClr val="FFC000"/>
              </a:solidFill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7504" y="404664"/>
            <a:ext cx="88569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00B0F0"/>
                </a:solidFill>
                <a:latin typeface="Papyrus" pitchFamily="66" charset="0"/>
              </a:rPr>
              <a:t>HABITAT</a:t>
            </a:r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/>
            </a:r>
            <a:br>
              <a:rPr lang="it-IT" dirty="0" smtClean="0">
                <a:solidFill>
                  <a:srgbClr val="00B0F0"/>
                </a:solidFill>
                <a:latin typeface="Papyrus" pitchFamily="66" charset="0"/>
              </a:rPr>
            </a:b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/>
            </a:r>
            <a:br>
              <a:rPr lang="it-IT" dirty="0" smtClean="0">
                <a:solidFill>
                  <a:srgbClr val="FFC000"/>
                </a:solidFill>
                <a:latin typeface="Papyrus" pitchFamily="66" charset="0"/>
              </a:rPr>
            </a:b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Il </a:t>
            </a:r>
            <a:r>
              <a:rPr lang="it-IT" i="1" dirty="0" smtClean="0">
                <a:solidFill>
                  <a:srgbClr val="FF00FF"/>
                </a:solidFill>
                <a:latin typeface="Papyrus" pitchFamily="66" charset="0"/>
              </a:rPr>
              <a:t>formicaio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è l'ambiente in cui ogni gruppo di formiche si organizza, e la sua struttura può variare a seconda del materiale che trovano, al clima o alle abitudini di ogni gruppo.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La struttura può essere incredibilmente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semplice o particolarmente complessa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 ma generalmente si tratta di un complesso di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camere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poste su più piani (sotterranee o non), che comunicano per mezzo di gallerie.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Ogni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entrata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è sorvegliata da delle formiche dette </a:t>
            </a:r>
            <a:r>
              <a:rPr lang="it-IT" i="1" dirty="0" smtClean="0">
                <a:solidFill>
                  <a:srgbClr val="FFC000"/>
                </a:solidFill>
                <a:latin typeface="Papyrus" pitchFamily="66" charset="0"/>
              </a:rPr>
              <a:t>sentinelle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 e le porte, spesso rappresentate da sassolini o piccoli frammenti solidi, vengono chiuse in caso di pericolo o di pioggia.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10242" name="Picture 2" descr="http://www.lucianabartolini.net/Immagini/formiche/DSCN58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3212976"/>
            <a:ext cx="2908203" cy="2182683"/>
          </a:xfrm>
          <a:prstGeom prst="rect">
            <a:avLst/>
          </a:prstGeom>
          <a:noFill/>
        </p:spPr>
      </p:pic>
      <p:pic>
        <p:nvPicPr>
          <p:cNvPr id="10244" name="Picture 4" descr="http://www.infattoria-ciaociao.biz/prato/formica/img/immagine3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4381210"/>
            <a:ext cx="2195736" cy="2476790"/>
          </a:xfrm>
          <a:prstGeom prst="rect">
            <a:avLst/>
          </a:prstGeom>
          <a:noFill/>
        </p:spPr>
      </p:pic>
      <p:pic>
        <p:nvPicPr>
          <p:cNvPr id="20484" name="Picture 4" descr="http://www.google.it/url?source=imgres&amp;ct=img&amp;q=http://www.arcipelagoverde.it/parchi/ForesteCasentinesi/Campigna/Campigna25.JPG&amp;sa=X&amp;ei=SOAiTt2NJcKV8QPcsNDKAw&amp;ved=0CAQQ8wc&amp;usg=AFQjCNGkaWzte4mQuDr243WXCwSX7ejipQ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3392537" cy="2614771"/>
          </a:xfrm>
          <a:prstGeom prst="rect">
            <a:avLst/>
          </a:prstGeom>
          <a:noFill/>
        </p:spPr>
      </p:pic>
      <p:pic>
        <p:nvPicPr>
          <p:cNvPr id="3" name="Picture 2" descr="http://www.lucianabartolini.net/Immagini/formiche/DSCN113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3912736"/>
            <a:ext cx="2759968" cy="2932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-26652" y="0"/>
            <a:ext cx="917065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00B0F0"/>
                </a:solidFill>
                <a:latin typeface="Papyrus" pitchFamily="66" charset="0"/>
              </a:rPr>
              <a:t>ORGANIZZAZIONE SOCIALE</a:t>
            </a:r>
          </a:p>
          <a:p>
            <a:endParaRPr lang="it-IT" dirty="0" smtClean="0">
              <a:solidFill>
                <a:srgbClr val="FFC000"/>
              </a:solidFill>
              <a:latin typeface="Papyrus" pitchFamily="66" charset="0"/>
            </a:endParaRP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Essa è divisa in caste: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La </a:t>
            </a:r>
            <a:r>
              <a:rPr lang="it-IT" b="1" i="1" dirty="0" smtClean="0">
                <a:solidFill>
                  <a:srgbClr val="00B0F0"/>
                </a:solidFill>
                <a:latin typeface="Papyrus" pitchFamily="66" charset="0"/>
              </a:rPr>
              <a:t>regina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 è l'unica femmina feconda ed è più voluminosa delle operaie.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Prima dell'accoppiamento è provvista di due paia di ali, che cadono subito dopo 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il volo nuziale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(ossia l'accoppiamento in volo).</a:t>
            </a:r>
            <a:br>
              <a:rPr lang="it-IT" dirty="0" smtClean="0">
                <a:solidFill>
                  <a:srgbClr val="FFC000"/>
                </a:solidFill>
                <a:latin typeface="Papyrus" pitchFamily="66" charset="0"/>
              </a:rPr>
            </a:b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I</a:t>
            </a:r>
            <a:r>
              <a:rPr lang="it-IT" b="1" dirty="0" smtClean="0">
                <a:solidFill>
                  <a:srgbClr val="FFC000"/>
                </a:solidFill>
                <a:latin typeface="Papyrus" pitchFamily="66" charset="0"/>
              </a:rPr>
              <a:t> </a:t>
            </a:r>
            <a:r>
              <a:rPr lang="it-IT" b="1" i="1" dirty="0" smtClean="0">
                <a:solidFill>
                  <a:srgbClr val="00B0F0"/>
                </a:solidFill>
                <a:latin typeface="Papyrus" pitchFamily="66" charset="0"/>
              </a:rPr>
              <a:t>maschi</a:t>
            </a:r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 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sono grandi quanto la regina e sono provvisti di due paia di ali che non cadono mai, ma 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muoiono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subito dopo l'accoppiamento.</a:t>
            </a:r>
            <a:br>
              <a:rPr lang="it-IT" dirty="0" smtClean="0">
                <a:solidFill>
                  <a:srgbClr val="FFC000"/>
                </a:solidFill>
                <a:latin typeface="Papyrus" pitchFamily="66" charset="0"/>
              </a:rPr>
            </a:b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Le </a:t>
            </a:r>
            <a:r>
              <a:rPr lang="it-IT" b="1" i="1" dirty="0" smtClean="0">
                <a:solidFill>
                  <a:srgbClr val="00B0F0"/>
                </a:solidFill>
                <a:latin typeface="Papyrus" pitchFamily="66" charset="0"/>
              </a:rPr>
              <a:t>operaie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 sono femmine 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non alate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sterili e svolgono funzioni lavorative. Tuttavia, hanno la possibilità di deporre uova trofiche che donano alle larve come cibo. In un formicaio i vari individui collaborano con mansioni specializzate che vanno dalla difesa del nido, alla raccolta di cibo da immagazzinare per lo sviluppo delle larve, ed è interessante constatare che quando ci sono nella colonia formiche di diverse dimensioni e caratteristiche si dividono i compiti secondo le loro particolarità.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9220" name="Picture 4" descr="http://www.vialattea.net/spaw/image/biologia/May2005/ant_que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281" y="4437112"/>
            <a:ext cx="3312368" cy="2153041"/>
          </a:xfrm>
          <a:prstGeom prst="rect">
            <a:avLst/>
          </a:prstGeom>
          <a:noFill/>
        </p:spPr>
      </p:pic>
      <p:pic>
        <p:nvPicPr>
          <p:cNvPr id="19458" name="Picture 2" descr="http://www.disinfestazioni.info/wp-content/uploads/camponotus-ligniperda-con-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437112"/>
            <a:ext cx="2880320" cy="2160240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3491880" y="4437112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smtClean="0">
                <a:solidFill>
                  <a:srgbClr val="00B0F0"/>
                </a:solidFill>
                <a:latin typeface="Papyrus" pitchFamily="66" charset="0"/>
              </a:rPr>
              <a:t>maschio</a:t>
            </a:r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 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179512" y="4437112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smtClean="0">
                <a:solidFill>
                  <a:srgbClr val="FF00FF"/>
                </a:solidFill>
                <a:latin typeface="Papyrus" pitchFamily="66" charset="0"/>
              </a:rPr>
              <a:t>regina</a:t>
            </a:r>
            <a:endParaRPr lang="it-IT" dirty="0">
              <a:solidFill>
                <a:srgbClr val="FF00FF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555776" y="6237312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smtClean="0">
                <a:solidFill>
                  <a:srgbClr val="FF00FF"/>
                </a:solidFill>
                <a:latin typeface="Papyrus" pitchFamily="66" charset="0"/>
              </a:rPr>
              <a:t>operaie</a:t>
            </a:r>
            <a:r>
              <a:rPr lang="it-IT" b="1" dirty="0" smtClean="0">
                <a:solidFill>
                  <a:srgbClr val="FF00FF"/>
                </a:solidFill>
                <a:latin typeface="Papyrus" pitchFamily="66" charset="0"/>
              </a:rPr>
              <a:t> </a:t>
            </a:r>
            <a:endParaRPr lang="it-IT" b="1" dirty="0">
              <a:solidFill>
                <a:srgbClr val="FF00FF"/>
              </a:solidFill>
            </a:endParaRPr>
          </a:p>
        </p:txBody>
      </p:sp>
      <p:pic>
        <p:nvPicPr>
          <p:cNvPr id="2" name="Picture 2" descr="http://mikromikro.files.wordpress.com/2011/01/y1piyhsc2gsylo-exl8dz0zoibpwwk6c90r3ufjqldmjhhbroqgzgwhe-xhpz7gn78vfdhph14ues8.jpeg?w=300&amp;h=28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275571"/>
            <a:ext cx="2699792" cy="2537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54868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I motivi sono svariati. Come tutti gli Artropodi, hanno scheletro esterno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(</a:t>
            </a:r>
            <a:r>
              <a:rPr lang="it-IT" i="1" dirty="0" smtClean="0">
                <a:solidFill>
                  <a:srgbClr val="FF0000"/>
                </a:solidFill>
                <a:latin typeface="Papyrus" pitchFamily="66" charset="0"/>
              </a:rPr>
              <a:t>esoscheletro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)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che rende il corpo rigido e molto resistente, ma nello stesso tempo i singoli pezzi sono articolati tra loro mediante 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membrane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che ammortizzano gli sforzi e rendono tutta la struttura molto elastica. Inoltre i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muscoli delle mandibole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 appendici con cui sollevano e trasportano i pesi, sono molto sviluppati, in alcune specie occupano quasi tutta la cavità della teca del capo. Hanno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sei zampe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su cui distribuire il peso, e infine, i tarsi sono muniti di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unghie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che permettono di aggrapparsi al substrato sviluppando molta forza.</a:t>
            </a:r>
            <a:endParaRPr lang="it-IT" dirty="0">
              <a:solidFill>
                <a:srgbClr val="FFC000"/>
              </a:solidFill>
              <a:latin typeface="Papyrus" pitchFamily="66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33873"/>
            <a:ext cx="4814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FF00FF"/>
                </a:solidFill>
                <a:latin typeface="Papyrus" pitchFamily="66" charset="0"/>
              </a:rPr>
              <a:t>Perché le formiche sono molto forti?</a:t>
            </a:r>
            <a:endParaRPr lang="it-IT" sz="2400" b="1" dirty="0">
              <a:solidFill>
                <a:srgbClr val="FF00FF"/>
              </a:solidFill>
              <a:latin typeface="Papyrus" pitchFamily="66" charset="0"/>
            </a:endParaRPr>
          </a:p>
        </p:txBody>
      </p:sp>
      <p:pic>
        <p:nvPicPr>
          <p:cNvPr id="5124" name="Picture 4" descr="foto-formica-forza-peso">
            <a:hlinkClick r:id="rId2" tooltip="foto-formica-forza-peso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6300192" y="2996952"/>
            <a:ext cx="2519662" cy="3672408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683568" y="29249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Il piccolo insetto è capace infatti di sostenere con le proprie fauci ben 500 milligrammi, equivalenti a 100 volte il proprio peso.</a:t>
            </a:r>
            <a:r>
              <a:rPr lang="it-IT" dirty="0" smtClean="0">
                <a:solidFill>
                  <a:srgbClr val="00B0F0"/>
                </a:solidFill>
              </a:rPr>
              <a:t/>
            </a:r>
            <a:br>
              <a:rPr lang="it-IT" dirty="0" smtClean="0">
                <a:solidFill>
                  <a:srgbClr val="00B0F0"/>
                </a:solidFill>
              </a:rPr>
            </a:br>
            <a:endParaRPr lang="it-IT" dirty="0">
              <a:solidFill>
                <a:srgbClr val="00B0F0"/>
              </a:solidFill>
            </a:endParaRPr>
          </a:p>
        </p:txBody>
      </p:sp>
      <p:pic>
        <p:nvPicPr>
          <p:cNvPr id="5126" name="Picture 6" descr="http://www.lucianabartolini.net/immagini/formiche/formica-par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509120"/>
            <a:ext cx="2890132" cy="2180444"/>
          </a:xfrm>
          <a:prstGeom prst="rect">
            <a:avLst/>
          </a:prstGeom>
          <a:noFill/>
        </p:spPr>
      </p:pic>
      <p:pic>
        <p:nvPicPr>
          <p:cNvPr id="5128" name="Picture 8" descr="File:Ant SEM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509120"/>
            <a:ext cx="2376264" cy="2225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32040" y="0"/>
            <a:ext cx="917603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 err="1" smtClean="0">
                <a:solidFill>
                  <a:srgbClr val="00B0F0"/>
                </a:solidFill>
                <a:latin typeface="Papyrus" pitchFamily="66" charset="0"/>
              </a:rPr>
              <a:t>Iridomyrmex</a:t>
            </a:r>
            <a:r>
              <a:rPr lang="it-IT" b="1" i="1" dirty="0" smtClean="0">
                <a:solidFill>
                  <a:srgbClr val="00B0F0"/>
                </a:solidFill>
                <a:latin typeface="Papyrus" pitchFamily="66" charset="0"/>
              </a:rPr>
              <a:t> </a:t>
            </a:r>
            <a:r>
              <a:rPr lang="it-IT" b="1" i="1" dirty="0" err="1" smtClean="0">
                <a:solidFill>
                  <a:srgbClr val="00B0F0"/>
                </a:solidFill>
                <a:latin typeface="Papyrus" pitchFamily="66" charset="0"/>
              </a:rPr>
              <a:t>humilis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: è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originaria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dell’America latina ed è stata importata in Europa in tempi recenti. In genere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morde nel sonno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e lascia ponfi di circa 8-10 mm di diametro eritematosi e pruriginosi, dovuti all’azione dell’</a:t>
            </a:r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iridomirmecina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(solitamente utilizzata per uccidere altri insetti).</a:t>
            </a:r>
          </a:p>
          <a:p>
            <a:endParaRPr lang="it-IT" dirty="0" smtClean="0">
              <a:solidFill>
                <a:srgbClr val="FFC000"/>
              </a:solidFill>
              <a:latin typeface="Papyrus" pitchFamily="66" charset="0"/>
            </a:endParaRPr>
          </a:p>
          <a:p>
            <a:endParaRPr lang="it-IT" dirty="0" smtClean="0">
              <a:solidFill>
                <a:srgbClr val="FFC000"/>
              </a:solidFill>
              <a:latin typeface="Papyrus" pitchFamily="66" charset="0"/>
            </a:endParaRPr>
          </a:p>
          <a:p>
            <a:endParaRPr lang="it-IT" dirty="0" smtClean="0">
              <a:solidFill>
                <a:srgbClr val="FFC000"/>
              </a:solidFill>
              <a:latin typeface="Papyrus" pitchFamily="66" charset="0"/>
            </a:endParaRPr>
          </a:p>
          <a:p>
            <a:endParaRPr lang="it-IT" dirty="0" smtClean="0">
              <a:solidFill>
                <a:srgbClr val="FFC000"/>
              </a:solidFill>
              <a:latin typeface="Papyrus" pitchFamily="66" charset="0"/>
            </a:endParaRPr>
          </a:p>
          <a:p>
            <a:endParaRPr lang="it-IT" dirty="0" smtClean="0">
              <a:solidFill>
                <a:srgbClr val="FFC000"/>
              </a:solidFill>
              <a:latin typeface="Papyrus" pitchFamily="66" charset="0"/>
            </a:endParaRPr>
          </a:p>
          <a:p>
            <a:endParaRPr lang="it-IT" dirty="0" smtClean="0">
              <a:solidFill>
                <a:srgbClr val="FFC000"/>
              </a:solidFill>
              <a:latin typeface="Papyrus" pitchFamily="66" charset="0"/>
            </a:endParaRPr>
          </a:p>
          <a:p>
            <a:endParaRPr lang="it-IT" dirty="0" smtClean="0">
              <a:solidFill>
                <a:srgbClr val="FFC000"/>
              </a:solidFill>
              <a:latin typeface="Papyrus" pitchFamily="66" charset="0"/>
            </a:endParaRPr>
          </a:p>
          <a:p>
            <a:r>
              <a:rPr lang="it-IT" b="1" i="1" dirty="0" err="1" smtClean="0">
                <a:solidFill>
                  <a:srgbClr val="00B0F0"/>
                </a:solidFill>
                <a:latin typeface="Papyrus" pitchFamily="66" charset="0"/>
              </a:rPr>
              <a:t>Monomorium</a:t>
            </a:r>
            <a:r>
              <a:rPr lang="it-IT" b="1" i="1" dirty="0" smtClean="0">
                <a:solidFill>
                  <a:srgbClr val="00B0F0"/>
                </a:solidFill>
                <a:latin typeface="Papyrus" pitchFamily="66" charset="0"/>
              </a:rPr>
              <a:t> </a:t>
            </a:r>
            <a:r>
              <a:rPr lang="it-IT" b="1" i="1" dirty="0" err="1" smtClean="0">
                <a:solidFill>
                  <a:srgbClr val="00B0F0"/>
                </a:solidFill>
                <a:latin typeface="Papyrus" pitchFamily="66" charset="0"/>
              </a:rPr>
              <a:t>pharaonis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: è onnivora dalle abitudini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notturne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che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infesta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diversi ambienti in cui sono presenti sostanze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zuccherine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come reparti di maternità degli ospedali.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I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danni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su un adulto sono limitati ma sono  stati osservati casi di attacchi a neonati in incubatrice con corrosione della mucosa dei padiglioni auricolari e dei margini palpebrali. Inoltre con il morso possono essere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veicolati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diversi patogeni.</a:t>
            </a:r>
          </a:p>
        </p:txBody>
      </p:sp>
      <p:pic>
        <p:nvPicPr>
          <p:cNvPr id="46082" name="Picture 2" descr="http://keys.lucidcentral.org/keys/v3/PIAkey/Images/lucid%20live%20photos%20(FULL)/Linepithema_humile_CASENT0171090_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124744"/>
            <a:ext cx="2354908" cy="1848971"/>
          </a:xfrm>
          <a:prstGeom prst="rect">
            <a:avLst/>
          </a:prstGeom>
          <a:noFill/>
        </p:spPr>
      </p:pic>
      <p:pic>
        <p:nvPicPr>
          <p:cNvPr id="46084" name="Picture 4" descr="http://keys.lucidcentral.org/keys/v3/PIAkey/Images/lucid%20live%20photos%20(FULL)/Linepithema_humile_CASENT0171090_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124744"/>
            <a:ext cx="2426916" cy="1839147"/>
          </a:xfrm>
          <a:prstGeom prst="rect">
            <a:avLst/>
          </a:prstGeom>
          <a:noFill/>
        </p:spPr>
      </p:pic>
      <p:pic>
        <p:nvPicPr>
          <p:cNvPr id="46088" name="Picture 8" descr="http://cdn.wn.com/pd/20/20/831c931fd8fd7b059ff27f3b4092_grand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941168"/>
            <a:ext cx="2737333" cy="1637720"/>
          </a:xfrm>
          <a:prstGeom prst="rect">
            <a:avLst/>
          </a:prstGeom>
          <a:noFill/>
        </p:spPr>
      </p:pic>
      <p:pic>
        <p:nvPicPr>
          <p:cNvPr id="46092" name="Picture 12" descr="http://3.bp.blogspot.com/-4FcYTOIa5mQ/TVm79cB6XZI/AAAAAAAAATo/q9EuKylztmI/s400/Monomorium%2Bpharaonis%2Bhead%2B1000pix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4797152"/>
            <a:ext cx="1976280" cy="1941695"/>
          </a:xfrm>
          <a:prstGeom prst="rect">
            <a:avLst/>
          </a:prstGeom>
          <a:noFill/>
        </p:spPr>
      </p:pic>
      <p:pic>
        <p:nvPicPr>
          <p:cNvPr id="46094" name="Picture 14" descr="http://1.bp.blogspot.com/-yovX5vRtbLg/TVm3Qx1upeI/AAAAAAAAATg/caqqk63E6fk/s400/Monomorium%2Bpharaonis%2Blateral%2B1000pix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4740983"/>
            <a:ext cx="2784309" cy="2088232"/>
          </a:xfrm>
          <a:prstGeom prst="rect">
            <a:avLst/>
          </a:prstGeom>
          <a:noFill/>
        </p:spPr>
      </p:pic>
      <p:pic>
        <p:nvPicPr>
          <p:cNvPr id="46098" name="Picture 18" descr="http://challenge-services.co.uk/images/CPC%20-%20argentine_ant_01_small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180907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179512" y="260648"/>
            <a:ext cx="5760640" cy="7416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400" b="1" dirty="0" smtClean="0">
                <a:solidFill>
                  <a:srgbClr val="00B0F0"/>
                </a:solidFill>
                <a:latin typeface="Papyrus" pitchFamily="66" charset="0"/>
              </a:rPr>
              <a:t>Classificazione scientifica</a:t>
            </a:r>
          </a:p>
          <a:p>
            <a:r>
              <a:rPr lang="it-IT" sz="2000" dirty="0" smtClean="0">
                <a:solidFill>
                  <a:srgbClr val="FFC000"/>
                </a:solidFill>
                <a:latin typeface="Papyrus" pitchFamily="66" charset="0"/>
              </a:rPr>
              <a:t>Dominio: </a:t>
            </a:r>
            <a:r>
              <a:rPr lang="it-IT" sz="2000" dirty="0" err="1" smtClean="0">
                <a:solidFill>
                  <a:srgbClr val="FFC000"/>
                </a:solidFill>
                <a:latin typeface="Papyrus" pitchFamily="66" charset="0"/>
              </a:rPr>
              <a:t>Eukaryota</a:t>
            </a:r>
            <a:endParaRPr lang="it-IT" sz="2000" dirty="0" smtClean="0">
              <a:solidFill>
                <a:srgbClr val="FFC000"/>
              </a:solidFill>
              <a:latin typeface="Papyrus" pitchFamily="66" charset="0"/>
            </a:endParaRPr>
          </a:p>
          <a:p>
            <a:r>
              <a:rPr lang="it-IT" sz="2000" dirty="0" smtClean="0">
                <a:solidFill>
                  <a:srgbClr val="FFC000"/>
                </a:solidFill>
                <a:latin typeface="Papyrus" pitchFamily="66" charset="0"/>
              </a:rPr>
              <a:t>Regno: Animalia</a:t>
            </a:r>
          </a:p>
          <a:p>
            <a:r>
              <a:rPr lang="it-IT" sz="2000" dirty="0" smtClean="0">
                <a:solidFill>
                  <a:srgbClr val="FFC000"/>
                </a:solidFill>
                <a:latin typeface="Papyrus" pitchFamily="66" charset="0"/>
              </a:rPr>
              <a:t>Sottoregno: </a:t>
            </a:r>
            <a:r>
              <a:rPr lang="it-IT" sz="2000" dirty="0" err="1" smtClean="0">
                <a:solidFill>
                  <a:srgbClr val="FFC000"/>
                </a:solidFill>
                <a:latin typeface="Papyrus" pitchFamily="66" charset="0"/>
              </a:rPr>
              <a:t>Eumetazoa</a:t>
            </a:r>
            <a:endParaRPr lang="it-IT" sz="2000" dirty="0" smtClean="0">
              <a:solidFill>
                <a:srgbClr val="FFC000"/>
              </a:solidFill>
              <a:latin typeface="Papyrus" pitchFamily="66" charset="0"/>
            </a:endParaRPr>
          </a:p>
          <a:p>
            <a:r>
              <a:rPr lang="it-IT" sz="2000" dirty="0" smtClean="0">
                <a:solidFill>
                  <a:srgbClr val="FFC000"/>
                </a:solidFill>
                <a:latin typeface="Papyrus" pitchFamily="66" charset="0"/>
              </a:rPr>
              <a:t>Ramo: </a:t>
            </a:r>
            <a:r>
              <a:rPr lang="it-IT" sz="2000" dirty="0" err="1" smtClean="0">
                <a:solidFill>
                  <a:srgbClr val="FFC000"/>
                </a:solidFill>
                <a:latin typeface="Papyrus" pitchFamily="66" charset="0"/>
              </a:rPr>
              <a:t>Bilateria</a:t>
            </a:r>
            <a:endParaRPr lang="it-IT" sz="2000" dirty="0" smtClean="0">
              <a:solidFill>
                <a:srgbClr val="FFC000"/>
              </a:solidFill>
              <a:latin typeface="Papyrus" pitchFamily="66" charset="0"/>
            </a:endParaRPr>
          </a:p>
          <a:p>
            <a:r>
              <a:rPr lang="it-IT" sz="2000" dirty="0" smtClean="0">
                <a:solidFill>
                  <a:srgbClr val="FFC000"/>
                </a:solidFill>
                <a:latin typeface="Papyrus" pitchFamily="66" charset="0"/>
              </a:rPr>
              <a:t>Superphylum: </a:t>
            </a:r>
            <a:r>
              <a:rPr lang="it-IT" sz="2000" dirty="0" err="1" smtClean="0">
                <a:solidFill>
                  <a:srgbClr val="FFC000"/>
                </a:solidFill>
                <a:latin typeface="Papyrus" pitchFamily="66" charset="0"/>
              </a:rPr>
              <a:t>Protostomia</a:t>
            </a:r>
            <a:r>
              <a:rPr lang="it-IT" sz="2000" dirty="0" smtClean="0">
                <a:solidFill>
                  <a:srgbClr val="FFC000"/>
                </a:solidFill>
                <a:latin typeface="Papyrus" pitchFamily="66" charset="0"/>
              </a:rPr>
              <a:t> </a:t>
            </a:r>
          </a:p>
          <a:p>
            <a:r>
              <a:rPr lang="it-IT" sz="2000" dirty="0" smtClean="0">
                <a:solidFill>
                  <a:srgbClr val="FFC000"/>
                </a:solidFill>
                <a:latin typeface="Papyrus" pitchFamily="66" charset="0"/>
              </a:rPr>
              <a:t>Phylum: </a:t>
            </a:r>
            <a:r>
              <a:rPr lang="it-IT" sz="2000" dirty="0" err="1" smtClean="0">
                <a:solidFill>
                  <a:srgbClr val="FFC000"/>
                </a:solidFill>
                <a:latin typeface="Papyrus" pitchFamily="66" charset="0"/>
              </a:rPr>
              <a:t>Arthropoda</a:t>
            </a:r>
            <a:endParaRPr lang="it-IT" sz="2000" dirty="0" smtClean="0">
              <a:solidFill>
                <a:srgbClr val="FFC000"/>
              </a:solidFill>
              <a:latin typeface="Papyrus" pitchFamily="66" charset="0"/>
            </a:endParaRPr>
          </a:p>
          <a:p>
            <a:r>
              <a:rPr lang="it-IT" sz="2000" dirty="0" smtClean="0">
                <a:solidFill>
                  <a:srgbClr val="FFC000"/>
                </a:solidFill>
                <a:latin typeface="Papyrus" pitchFamily="66" charset="0"/>
              </a:rPr>
              <a:t>Subphylum: </a:t>
            </a:r>
            <a:r>
              <a:rPr lang="it-IT" sz="2000" dirty="0" err="1" smtClean="0">
                <a:solidFill>
                  <a:srgbClr val="FFC000"/>
                </a:solidFill>
                <a:latin typeface="Papyrus" pitchFamily="66" charset="0"/>
              </a:rPr>
              <a:t>Tracheata</a:t>
            </a:r>
            <a:endParaRPr lang="it-IT" sz="2000" dirty="0" smtClean="0">
              <a:solidFill>
                <a:srgbClr val="FFC000"/>
              </a:solidFill>
              <a:latin typeface="Papyrus" pitchFamily="66" charset="0"/>
            </a:endParaRPr>
          </a:p>
          <a:p>
            <a:r>
              <a:rPr lang="it-IT" sz="2000" dirty="0" smtClean="0">
                <a:solidFill>
                  <a:srgbClr val="FFC000"/>
                </a:solidFill>
                <a:latin typeface="Papyrus" pitchFamily="66" charset="0"/>
              </a:rPr>
              <a:t>Superclasse: </a:t>
            </a:r>
            <a:r>
              <a:rPr lang="it-IT" sz="2000" dirty="0" err="1" smtClean="0">
                <a:solidFill>
                  <a:srgbClr val="FFC000"/>
                </a:solidFill>
                <a:latin typeface="Papyrus" pitchFamily="66" charset="0"/>
              </a:rPr>
              <a:t>Hexapoda</a:t>
            </a:r>
            <a:endParaRPr lang="it-IT" sz="2000" dirty="0" smtClean="0">
              <a:solidFill>
                <a:srgbClr val="FFC000"/>
              </a:solidFill>
              <a:latin typeface="Papyrus" pitchFamily="66" charset="0"/>
            </a:endParaRPr>
          </a:p>
          <a:p>
            <a:r>
              <a:rPr lang="it-IT" sz="2000" dirty="0" smtClean="0">
                <a:solidFill>
                  <a:srgbClr val="FFC000"/>
                </a:solidFill>
                <a:latin typeface="Papyrus" pitchFamily="66" charset="0"/>
              </a:rPr>
              <a:t>Classe: </a:t>
            </a:r>
            <a:r>
              <a:rPr lang="it-IT" sz="2000" dirty="0" err="1" smtClean="0">
                <a:solidFill>
                  <a:srgbClr val="FFC000"/>
                </a:solidFill>
                <a:latin typeface="Papyrus" pitchFamily="66" charset="0"/>
              </a:rPr>
              <a:t>Insecta</a:t>
            </a:r>
            <a:r>
              <a:rPr lang="it-IT" sz="2000" dirty="0" smtClean="0">
                <a:solidFill>
                  <a:srgbClr val="FFC000"/>
                </a:solidFill>
                <a:latin typeface="Papyrus" pitchFamily="66" charset="0"/>
              </a:rPr>
              <a:t> </a:t>
            </a:r>
          </a:p>
          <a:p>
            <a:r>
              <a:rPr lang="it-IT" sz="2000" dirty="0" smtClean="0">
                <a:solidFill>
                  <a:srgbClr val="FFC000"/>
                </a:solidFill>
                <a:latin typeface="Papyrus" pitchFamily="66" charset="0"/>
              </a:rPr>
              <a:t>Sottoclasse: </a:t>
            </a:r>
            <a:r>
              <a:rPr lang="it-IT" sz="2000" dirty="0" err="1" smtClean="0">
                <a:solidFill>
                  <a:srgbClr val="FFC000"/>
                </a:solidFill>
                <a:latin typeface="Papyrus" pitchFamily="66" charset="0"/>
              </a:rPr>
              <a:t>Pterygota</a:t>
            </a:r>
            <a:endParaRPr lang="it-IT" sz="2000" dirty="0" smtClean="0">
              <a:solidFill>
                <a:srgbClr val="FFC000"/>
              </a:solidFill>
              <a:latin typeface="Papyrus" pitchFamily="66" charset="0"/>
            </a:endParaRPr>
          </a:p>
          <a:p>
            <a:r>
              <a:rPr lang="it-IT" sz="2000" dirty="0" smtClean="0">
                <a:solidFill>
                  <a:srgbClr val="FFC000"/>
                </a:solidFill>
                <a:latin typeface="Papyrus" pitchFamily="66" charset="0"/>
              </a:rPr>
              <a:t>Coorte: </a:t>
            </a:r>
            <a:r>
              <a:rPr lang="it-IT" sz="2000" dirty="0" err="1" smtClean="0">
                <a:solidFill>
                  <a:srgbClr val="FFC000"/>
                </a:solidFill>
                <a:latin typeface="Papyrus" pitchFamily="66" charset="0"/>
              </a:rPr>
              <a:t>Endopterygota</a:t>
            </a:r>
            <a:endParaRPr lang="it-IT" sz="2000" dirty="0" smtClean="0">
              <a:solidFill>
                <a:srgbClr val="FFC000"/>
              </a:solidFill>
              <a:latin typeface="Papyrus" pitchFamily="66" charset="0"/>
            </a:endParaRPr>
          </a:p>
          <a:p>
            <a:r>
              <a:rPr lang="it-IT" sz="2000" dirty="0" smtClean="0">
                <a:solidFill>
                  <a:srgbClr val="FFC000"/>
                </a:solidFill>
                <a:latin typeface="Papyrus" pitchFamily="66" charset="0"/>
              </a:rPr>
              <a:t>Superordine: </a:t>
            </a:r>
            <a:r>
              <a:rPr lang="it-IT" sz="2000" dirty="0" err="1" smtClean="0">
                <a:solidFill>
                  <a:srgbClr val="FFC000"/>
                </a:solidFill>
                <a:latin typeface="Papyrus" pitchFamily="66" charset="0"/>
              </a:rPr>
              <a:t>Oligoneoptera</a:t>
            </a:r>
            <a:r>
              <a:rPr lang="it-IT" sz="2000" dirty="0" smtClean="0">
                <a:solidFill>
                  <a:srgbClr val="FFC000"/>
                </a:solidFill>
                <a:latin typeface="Papyrus" pitchFamily="66" charset="0"/>
              </a:rPr>
              <a:t> </a:t>
            </a:r>
          </a:p>
          <a:p>
            <a:r>
              <a:rPr lang="it-IT" sz="2200" b="1" dirty="0" smtClean="0">
                <a:solidFill>
                  <a:srgbClr val="FB05D8"/>
                </a:solidFill>
                <a:latin typeface="Papyrus" pitchFamily="66" charset="0"/>
              </a:rPr>
              <a:t>Ordine: </a:t>
            </a:r>
            <a:r>
              <a:rPr lang="it-IT" sz="2200" b="1" dirty="0" err="1" smtClean="0">
                <a:solidFill>
                  <a:srgbClr val="FB05D8"/>
                </a:solidFill>
                <a:latin typeface="Papyrus" pitchFamily="66" charset="0"/>
              </a:rPr>
              <a:t>Hymenoptera</a:t>
            </a:r>
            <a:r>
              <a:rPr lang="it-IT" sz="2200" b="1" dirty="0" smtClean="0">
                <a:solidFill>
                  <a:srgbClr val="FB05D8"/>
                </a:solidFill>
                <a:latin typeface="Papyrus" pitchFamily="66" charset="0"/>
              </a:rPr>
              <a:t> </a:t>
            </a:r>
          </a:p>
          <a:p>
            <a:endParaRPr lang="it-IT" sz="2200" b="1" dirty="0" smtClean="0">
              <a:solidFill>
                <a:srgbClr val="FF00FF"/>
              </a:solidFill>
              <a:latin typeface="Papyrus" pitchFamily="66" charset="0"/>
            </a:endParaRPr>
          </a:p>
          <a:p>
            <a:r>
              <a:rPr lang="it-IT" sz="2200" b="1" dirty="0" smtClean="0">
                <a:solidFill>
                  <a:srgbClr val="FF00FF"/>
                </a:solidFill>
                <a:latin typeface="Papyrus" pitchFamily="66" charset="0"/>
              </a:rPr>
              <a:t>Sottordini :</a:t>
            </a:r>
          </a:p>
          <a:p>
            <a:pPr>
              <a:buFont typeface="Wingdings" pitchFamily="2" charset="2"/>
              <a:buChar char="Ø"/>
            </a:pPr>
            <a:r>
              <a:rPr lang="it-IT" sz="2200" b="1" dirty="0" smtClean="0">
                <a:solidFill>
                  <a:srgbClr val="FFC000"/>
                </a:solidFill>
                <a:latin typeface="Papyrus" pitchFamily="66" charset="0"/>
              </a:rPr>
              <a:t>Symphyta:( Sirici, Tentredini, </a:t>
            </a:r>
            <a:r>
              <a:rPr lang="it-IT" sz="2200" b="1" dirty="0" err="1" smtClean="0">
                <a:solidFill>
                  <a:srgbClr val="FFC000"/>
                </a:solidFill>
                <a:latin typeface="Papyrus" pitchFamily="66" charset="0"/>
              </a:rPr>
              <a:t>Argidi</a:t>
            </a:r>
            <a:r>
              <a:rPr lang="it-IT" sz="2200" b="1" dirty="0" smtClean="0">
                <a:solidFill>
                  <a:srgbClr val="FFC000"/>
                </a:solidFill>
                <a:latin typeface="Papyrus" pitchFamily="66" charset="0"/>
              </a:rPr>
              <a:t> </a:t>
            </a:r>
            <a:r>
              <a:rPr lang="it-IT" sz="2200" b="1" dirty="0" smtClean="0">
                <a:solidFill>
                  <a:srgbClr val="00B0F0"/>
                </a:solidFill>
                <a:latin typeface="Papyrus" pitchFamily="66" charset="0"/>
              </a:rPr>
              <a:t>*</a:t>
            </a:r>
            <a:r>
              <a:rPr lang="it-IT" sz="2200" b="1" dirty="0" smtClean="0">
                <a:solidFill>
                  <a:srgbClr val="FFC000"/>
                </a:solidFill>
                <a:latin typeface="Papyrus" pitchFamily="66" charset="0"/>
              </a:rPr>
              <a:t> e altri) non vi è una “vita”.</a:t>
            </a:r>
            <a:endParaRPr lang="it-IT" sz="2200" b="1" dirty="0" smtClean="0">
              <a:solidFill>
                <a:srgbClr val="FF00FF"/>
              </a:solidFill>
              <a:latin typeface="Papyru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2200" b="1" dirty="0" smtClean="0">
                <a:solidFill>
                  <a:srgbClr val="FF00FF"/>
                </a:solidFill>
                <a:latin typeface="Papyrus" pitchFamily="66" charset="0"/>
              </a:rPr>
              <a:t>Apocrita :( </a:t>
            </a:r>
            <a:r>
              <a:rPr lang="it-IT" sz="2200" b="1" dirty="0" err="1" smtClean="0">
                <a:solidFill>
                  <a:srgbClr val="FF00FF"/>
                </a:solidFill>
                <a:latin typeface="Papyrus" pitchFamily="66" charset="0"/>
              </a:rPr>
              <a:t>Api</a:t>
            </a:r>
            <a:r>
              <a:rPr lang="it-IT" sz="2200" b="1" dirty="0" err="1" smtClean="0">
                <a:solidFill>
                  <a:srgbClr val="00B0F0"/>
                </a:solidFill>
                <a:latin typeface="Papyrus" pitchFamily="66" charset="0"/>
              </a:rPr>
              <a:t>*</a:t>
            </a:r>
            <a:r>
              <a:rPr lang="it-IT" sz="2200" b="1" dirty="0" smtClean="0">
                <a:solidFill>
                  <a:srgbClr val="FF00FF"/>
                </a:solidFill>
                <a:latin typeface="Papyrus" pitchFamily="66" charset="0"/>
              </a:rPr>
              <a:t>, Vespe, </a:t>
            </a:r>
            <a:r>
              <a:rPr lang="it-IT" sz="2200" b="1" dirty="0" err="1" smtClean="0">
                <a:solidFill>
                  <a:srgbClr val="FF00FF"/>
                </a:solidFill>
                <a:latin typeface="Papyrus" pitchFamily="66" charset="0"/>
              </a:rPr>
              <a:t>Formiche</a:t>
            </a:r>
            <a:r>
              <a:rPr lang="it-IT" sz="2200" b="1" dirty="0" err="1" smtClean="0">
                <a:solidFill>
                  <a:srgbClr val="00B0F0"/>
                </a:solidFill>
                <a:latin typeface="Papyrus" pitchFamily="66" charset="0"/>
              </a:rPr>
              <a:t>*</a:t>
            </a:r>
            <a:r>
              <a:rPr lang="it-IT" sz="2200" b="1" dirty="0" smtClean="0">
                <a:solidFill>
                  <a:srgbClr val="FF00FF"/>
                </a:solidFill>
                <a:latin typeface="Papyrus" pitchFamily="66" charset="0"/>
              </a:rPr>
              <a:t>, </a:t>
            </a:r>
            <a:r>
              <a:rPr lang="it-IT" sz="2200" b="1" dirty="0" err="1" smtClean="0">
                <a:solidFill>
                  <a:srgbClr val="FF00FF"/>
                </a:solidFill>
                <a:latin typeface="Papyrus" pitchFamily="66" charset="0"/>
              </a:rPr>
              <a:t>Icneumonidi</a:t>
            </a:r>
            <a:r>
              <a:rPr lang="it-IT" sz="2200" b="1" dirty="0" smtClean="0">
                <a:solidFill>
                  <a:srgbClr val="FF00FF"/>
                </a:solidFill>
                <a:latin typeface="Papyrus" pitchFamily="66" charset="0"/>
              </a:rPr>
              <a:t> e altri) c’è una “vita”.</a:t>
            </a:r>
          </a:p>
          <a:p>
            <a:r>
              <a:rPr lang="it-IT" sz="2400" b="1" dirty="0" smtClean="0">
                <a:solidFill>
                  <a:srgbClr val="FF00FF"/>
                </a:solidFill>
                <a:latin typeface="Papyrus" pitchFamily="66" charset="0"/>
              </a:rPr>
              <a:t> </a:t>
            </a:r>
          </a:p>
          <a:p>
            <a:endParaRPr lang="it-IT" sz="2400" b="1" dirty="0" smtClean="0">
              <a:solidFill>
                <a:srgbClr val="FF00FF"/>
              </a:solidFill>
              <a:latin typeface="Papyrus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Papyrus" pitchFamily="66" charset="0"/>
              <a:ea typeface="+mj-ea"/>
              <a:cs typeface="+mj-cs"/>
            </a:endParaRPr>
          </a:p>
        </p:txBody>
      </p:sp>
      <p:pic>
        <p:nvPicPr>
          <p:cNvPr id="4100" name="Picture 4" descr="http://upload.wikimedia.org/wikipedia/commons/e/eb/Meat_eater_ant_feeding_on_hone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16632"/>
            <a:ext cx="3384376" cy="2257013"/>
          </a:xfrm>
          <a:prstGeom prst="rect">
            <a:avLst/>
          </a:prstGeom>
          <a:noFill/>
        </p:spPr>
      </p:pic>
      <p:pic>
        <p:nvPicPr>
          <p:cNvPr id="7" name="Picture 2" descr="File:Arge ochropus (prof.)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556792"/>
            <a:ext cx="2880320" cy="2679055"/>
          </a:xfrm>
          <a:prstGeom prst="rect">
            <a:avLst/>
          </a:prstGeom>
          <a:noFill/>
        </p:spPr>
      </p:pic>
      <p:pic>
        <p:nvPicPr>
          <p:cNvPr id="6" name="Picture 2" descr="File:Anthidium February 2008-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861048"/>
            <a:ext cx="3563887" cy="2850159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6948264" y="6381328"/>
            <a:ext cx="2079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i="1" dirty="0" err="1" smtClean="0">
                <a:latin typeface="Papyrus" pitchFamily="66" charset="0"/>
              </a:rPr>
              <a:t>Anthidium</a:t>
            </a:r>
            <a:r>
              <a:rPr lang="it-IT" sz="1600" b="1" i="1" dirty="0" smtClean="0">
                <a:latin typeface="Papyrus" pitchFamily="66" charset="0"/>
              </a:rPr>
              <a:t> </a:t>
            </a:r>
            <a:r>
              <a:rPr lang="it-IT" sz="1600" b="1" i="1" dirty="0" err="1" smtClean="0">
                <a:latin typeface="Papyrus" pitchFamily="66" charset="0"/>
              </a:rPr>
              <a:t>variegatum</a:t>
            </a:r>
            <a:endParaRPr lang="it-IT" sz="1600" i="1" dirty="0"/>
          </a:p>
        </p:txBody>
      </p:sp>
      <p:sp>
        <p:nvSpPr>
          <p:cNvPr id="9" name="Rettangolo 8"/>
          <p:cNvSpPr/>
          <p:nvPr/>
        </p:nvSpPr>
        <p:spPr>
          <a:xfrm>
            <a:off x="3491880" y="3933056"/>
            <a:ext cx="14093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i="1" dirty="0" err="1" smtClean="0">
                <a:latin typeface="Papyrus" pitchFamily="66" charset="0"/>
              </a:rPr>
              <a:t>Arge</a:t>
            </a:r>
            <a:r>
              <a:rPr lang="it-IT" sz="1600" b="1" i="1" dirty="0" smtClean="0">
                <a:latin typeface="Papyrus" pitchFamily="66" charset="0"/>
              </a:rPr>
              <a:t> </a:t>
            </a:r>
            <a:r>
              <a:rPr lang="it-IT" sz="1600" b="1" i="1" dirty="0" err="1" smtClean="0">
                <a:latin typeface="Papyrus" pitchFamily="66" charset="0"/>
              </a:rPr>
              <a:t>ustulata</a:t>
            </a:r>
            <a:endParaRPr lang="it-IT" sz="1600" i="1" dirty="0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6876256" y="2060848"/>
            <a:ext cx="26997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1" u="none" strike="noStrike" cap="none" normalizeH="0" baseline="0" dirty="0" err="1" smtClean="0">
                <a:ln>
                  <a:noFill/>
                </a:ln>
                <a:effectLst/>
                <a:latin typeface="Papyrus" pitchFamily="66" charset="0"/>
                <a:cs typeface="Arial" charset="0"/>
              </a:rPr>
              <a:t>Iridomyrmex</a:t>
            </a:r>
            <a:r>
              <a:rPr kumimoji="0" lang="it-IT" sz="1600" b="1" i="1" u="none" strike="noStrike" cap="none" normalizeH="0" baseline="0" dirty="0" smtClean="0">
                <a:ln>
                  <a:noFill/>
                </a:ln>
                <a:effectLst/>
                <a:latin typeface="Papyrus" pitchFamily="66" charset="0"/>
                <a:cs typeface="Arial" charset="0"/>
              </a:rPr>
              <a:t> </a:t>
            </a:r>
            <a:r>
              <a:rPr kumimoji="0" lang="it-IT" sz="1600" b="1" i="1" u="none" strike="noStrike" cap="none" normalizeH="0" baseline="0" dirty="0" err="1" smtClean="0">
                <a:ln>
                  <a:noFill/>
                </a:ln>
                <a:effectLst/>
                <a:latin typeface="Papyrus" pitchFamily="66" charset="0"/>
                <a:cs typeface="Arial" charset="0"/>
              </a:rPr>
              <a:t>purpureus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effectLst/>
                <a:latin typeface="Papyrus" pitchFamily="66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 err="1" smtClean="0">
                <a:solidFill>
                  <a:srgbClr val="00B0F0"/>
                </a:solidFill>
                <a:latin typeface="Papyrus" pitchFamily="66" charset="0"/>
              </a:rPr>
              <a:t>Solenopsis</a:t>
            </a:r>
            <a:r>
              <a:rPr lang="it-IT" b="1" i="1" dirty="0" smtClean="0">
                <a:solidFill>
                  <a:srgbClr val="00B0F0"/>
                </a:solidFill>
                <a:latin typeface="Papyrus" pitchFamily="66" charset="0"/>
              </a:rPr>
              <a:t> </a:t>
            </a:r>
            <a:r>
              <a:rPr lang="it-IT" b="1" i="1" dirty="0" err="1" smtClean="0">
                <a:solidFill>
                  <a:srgbClr val="00B0F0"/>
                </a:solidFill>
                <a:latin typeface="Papyrus" pitchFamily="66" charset="0"/>
              </a:rPr>
              <a:t>spp</a:t>
            </a:r>
            <a:r>
              <a:rPr lang="it-IT" b="1" i="1" dirty="0" smtClean="0">
                <a:solidFill>
                  <a:srgbClr val="00B0F0"/>
                </a:solidFill>
                <a:latin typeface="Papyrus" pitchFamily="66" charset="0"/>
              </a:rPr>
              <a:t>.</a:t>
            </a:r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 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(formiche del fuoco):</a:t>
            </a:r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diffuse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in America, Africa, Cina, Australia. Hanno un robusto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pungiglione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con cui inoculano un veleno costituito da </a:t>
            </a:r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solenanina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 un alcaloide con attività emolitica e citotossica. La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puntura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provoca un dolore </a:t>
            </a:r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urente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che regredisce dopo 20 minuti, dopo i quali compare (entro 24 ore) una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vescica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contenente siero, circondata da un’area edematosa e </a:t>
            </a:r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ipertermica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. E’ ben visibile il punto di entrata dell’aculeo. Dopo circa 48 ore si forma un’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ulcera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(che può infettarsi) che può permanere per diversi giorni. In seguito ad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attacchi multipli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(esempio contadini) si hanno sintomi gastroenterici, disturbi visivi, diaforesi, febbre.</a:t>
            </a:r>
          </a:p>
          <a:p>
            <a:endParaRPr lang="it-IT" dirty="0" smtClean="0">
              <a:solidFill>
                <a:srgbClr val="FFC000"/>
              </a:solidFill>
              <a:latin typeface="Papyrus" pitchFamily="66" charset="0"/>
            </a:endParaRPr>
          </a:p>
          <a:p>
            <a:endParaRPr lang="it-IT" dirty="0" smtClean="0">
              <a:solidFill>
                <a:srgbClr val="FFC000"/>
              </a:solidFill>
              <a:latin typeface="Papyrus" pitchFamily="66" charset="0"/>
            </a:endParaRPr>
          </a:p>
          <a:p>
            <a:endParaRPr lang="it-IT" dirty="0" smtClean="0">
              <a:solidFill>
                <a:srgbClr val="FFC000"/>
              </a:solidFill>
              <a:latin typeface="Papyrus" pitchFamily="66" charset="0"/>
            </a:endParaRPr>
          </a:p>
          <a:p>
            <a:endParaRPr lang="it-IT" dirty="0" smtClean="0">
              <a:solidFill>
                <a:srgbClr val="FFC000"/>
              </a:solidFill>
              <a:latin typeface="Papyrus" pitchFamily="66" charset="0"/>
            </a:endParaRPr>
          </a:p>
          <a:p>
            <a:endParaRPr lang="it-IT" dirty="0" smtClean="0">
              <a:solidFill>
                <a:srgbClr val="FFC000"/>
              </a:solidFill>
              <a:latin typeface="Papyrus" pitchFamily="66" charset="0"/>
            </a:endParaRPr>
          </a:p>
          <a:p>
            <a:endParaRPr lang="it-IT" dirty="0" smtClean="0">
              <a:solidFill>
                <a:srgbClr val="FFC000"/>
              </a:solidFill>
              <a:latin typeface="Papyrus" pitchFamily="66" charset="0"/>
            </a:endParaRPr>
          </a:p>
          <a:p>
            <a:endParaRPr lang="it-IT" b="1" i="1" dirty="0" smtClean="0">
              <a:solidFill>
                <a:srgbClr val="FFC000"/>
              </a:solidFill>
              <a:latin typeface="Papyrus" pitchFamily="66" charset="0"/>
            </a:endParaRPr>
          </a:p>
          <a:p>
            <a:r>
              <a:rPr lang="it-IT" b="1" i="1" dirty="0" err="1" smtClean="0">
                <a:solidFill>
                  <a:srgbClr val="00B0F0"/>
                </a:solidFill>
                <a:latin typeface="Papyrus" pitchFamily="66" charset="0"/>
              </a:rPr>
              <a:t>Pachycondyla</a:t>
            </a:r>
            <a:r>
              <a:rPr lang="it-IT" b="1" i="1" dirty="0" smtClean="0">
                <a:solidFill>
                  <a:srgbClr val="00B0F0"/>
                </a:solidFill>
                <a:latin typeface="Papyrus" pitchFamily="66" charset="0"/>
              </a:rPr>
              <a:t> </a:t>
            </a:r>
            <a:r>
              <a:rPr lang="it-IT" b="1" i="1" dirty="0" err="1" smtClean="0">
                <a:solidFill>
                  <a:srgbClr val="00B0F0"/>
                </a:solidFill>
                <a:latin typeface="Papyrus" pitchFamily="66" charset="0"/>
              </a:rPr>
              <a:t>chinensis</a:t>
            </a:r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: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presente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in Asia. La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puntura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è simile a quella di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ape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e sono frequenti casi di reazioni anafilattiche sistemiche.</a:t>
            </a:r>
            <a:endParaRPr lang="it-IT" dirty="0">
              <a:solidFill>
                <a:srgbClr val="FFC000"/>
              </a:solidFill>
              <a:latin typeface="Papyrus" pitchFamily="66" charset="0"/>
            </a:endParaRPr>
          </a:p>
        </p:txBody>
      </p:sp>
      <p:pic>
        <p:nvPicPr>
          <p:cNvPr id="47106" name="Picture 2" descr="http://dmkoehnlandscaping.com/Portals/0/SolInv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2093218" cy="1364778"/>
          </a:xfrm>
          <a:prstGeom prst="rect">
            <a:avLst/>
          </a:prstGeom>
          <a:noFill/>
        </p:spPr>
      </p:pic>
      <p:pic>
        <p:nvPicPr>
          <p:cNvPr id="47112" name="Picture 8" descr="http://keys.lucidcentral.org/keys/v3/PIAkey/Images/lucid%20live%20photos%20(FULL)/Solenopsis_geminata_S_EMS1824_CASENT0171102_H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348880"/>
            <a:ext cx="1571923" cy="1597825"/>
          </a:xfrm>
          <a:prstGeom prst="rect">
            <a:avLst/>
          </a:prstGeom>
          <a:noFill/>
        </p:spPr>
      </p:pic>
      <p:pic>
        <p:nvPicPr>
          <p:cNvPr id="47114" name="Picture 10" descr="http://keys.lucidcentral.org/keys/v3/PIAkey/Images/lucid%20live%20photos%20(FULL)/Solenopsis_papuana_CASENT0171089_P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2348880"/>
            <a:ext cx="2627784" cy="1484287"/>
          </a:xfrm>
          <a:prstGeom prst="rect">
            <a:avLst/>
          </a:prstGeom>
          <a:noFill/>
        </p:spPr>
      </p:pic>
      <p:pic>
        <p:nvPicPr>
          <p:cNvPr id="47116" name="Picture 12" descr="http://mississippientomologicalmuseum.org.msstate.edu/images/antphotos/Pachycondyla_chinensis_sid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228184" y="5157192"/>
            <a:ext cx="2064172" cy="1572899"/>
          </a:xfrm>
          <a:prstGeom prst="rect">
            <a:avLst/>
          </a:prstGeom>
          <a:noFill/>
        </p:spPr>
      </p:pic>
      <p:pic>
        <p:nvPicPr>
          <p:cNvPr id="47118" name="Picture 14" descr="Pachycondyla chinensis, full face view of worker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5157192"/>
            <a:ext cx="1673374" cy="1546159"/>
          </a:xfrm>
          <a:prstGeom prst="rect">
            <a:avLst/>
          </a:prstGeom>
          <a:noFill/>
        </p:spPr>
      </p:pic>
      <p:pic>
        <p:nvPicPr>
          <p:cNvPr id="47120" name="Picture 16" descr="http://www.scientias.nl/wp-content/uploads/2011/06/mier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229200"/>
            <a:ext cx="2883743" cy="1458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7504" y="116632"/>
            <a:ext cx="871296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rgbClr val="FF00FF"/>
                </a:solidFill>
                <a:latin typeface="Papyrus" pitchFamily="66" charset="0"/>
              </a:rPr>
              <a:t>I Pungiglioni:</a:t>
            </a:r>
          </a:p>
          <a:p>
            <a:endParaRPr lang="it-IT" b="1" dirty="0" smtClean="0">
              <a:solidFill>
                <a:srgbClr val="FFC000"/>
              </a:solidFill>
              <a:latin typeface="Papyrus" pitchFamily="66" charset="0"/>
            </a:endParaRPr>
          </a:p>
          <a:p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Sebbene tanto temuto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 il Pungiglione è una caratteristica esclusiva di un piccolissimo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numero di specie, tutte appartenenti ad una ventina circa di famiglie di Imenotteri,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chiamati appunto </a:t>
            </a:r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Aculeati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 tra cui le api e i bombi, le vespe (inclusi </a:t>
            </a:r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Crisididi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 </a:t>
            </a:r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Mutillidi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 Pompilidi, Sfecidi, ecc.) e alcune formiche.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Dato però che il pungiglione è un 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organo per la deposizione delle uova modificato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 ne sono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dotate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soltanto le femmine.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/>
            </a:r>
            <a:br>
              <a:rPr lang="it-IT" dirty="0" smtClean="0">
                <a:solidFill>
                  <a:srgbClr val="FFC000"/>
                </a:solidFill>
                <a:latin typeface="Papyrus" pitchFamily="66" charset="0"/>
              </a:rPr>
            </a:b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Il pungiglione viene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usato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dalle </a:t>
            </a:r>
            <a:r>
              <a:rPr lang="it-IT" u="sng" dirty="0" smtClean="0">
                <a:solidFill>
                  <a:srgbClr val="FFC000"/>
                </a:solidFill>
                <a:latin typeface="Papyrus" pitchFamily="66" charset="0"/>
              </a:rPr>
              <a:t>specie sociali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(formiche, vespe, api e bombi) per </a:t>
            </a:r>
          </a:p>
          <a:p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respingere gli invasori del nido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 mentre alle </a:t>
            </a:r>
            <a:r>
              <a:rPr lang="it-IT" u="sng" dirty="0" smtClean="0">
                <a:solidFill>
                  <a:srgbClr val="FFC000"/>
                </a:solidFill>
                <a:latin typeface="Papyrus" pitchFamily="66" charset="0"/>
              </a:rPr>
              <a:t>vespe solitarie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(Pompilidi, Sfecidi, ecc.)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serve 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per paralizzare le prede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(ragni, cavallette, bruchi) con cui nutrono la prole.</a:t>
            </a:r>
          </a:p>
          <a:p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0" y="4005064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00FF"/>
                </a:solidFill>
                <a:latin typeface="Papyrus" pitchFamily="66" charset="0"/>
              </a:rPr>
              <a:t>Lancetta </a:t>
            </a:r>
            <a:r>
              <a:rPr lang="it-IT" dirty="0" err="1" smtClean="0">
                <a:solidFill>
                  <a:srgbClr val="FF00FF"/>
                </a:solidFill>
                <a:latin typeface="Papyrus" pitchFamily="66" charset="0"/>
              </a:rPr>
              <a:t>estroflessibile</a:t>
            </a:r>
            <a:r>
              <a:rPr lang="it-IT" dirty="0" smtClean="0">
                <a:solidFill>
                  <a:srgbClr val="FF00FF"/>
                </a:solidFill>
                <a:latin typeface="Papyrus" pitchFamily="66" charset="0"/>
              </a:rPr>
              <a:t>: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Nelle </a:t>
            </a:r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api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operaie e nella regina le lancette hanno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dentelli rivolti all’indietro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mentre in </a:t>
            </a:r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tutti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gli </a:t>
            </a:r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altri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Imenotteri</a:t>
            </a:r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 Aculeati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(inclusi alcuni bombi ed api selvatiche), invece, hanno i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dentelli più piccoli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e possono estrarre facilmente i pungiglioni ed usarli più volte.</a:t>
            </a:r>
          </a:p>
          <a:p>
            <a:endParaRPr lang="it-IT" dirty="0" smtClean="0">
              <a:solidFill>
                <a:srgbClr val="FFC000"/>
              </a:solidFill>
              <a:latin typeface="Papyrus" pitchFamily="66" charset="0"/>
            </a:endParaRPr>
          </a:p>
          <a:p>
            <a:endParaRPr lang="it-IT" dirty="0" smtClean="0">
              <a:solidFill>
                <a:srgbClr val="FFC000"/>
              </a:solidFill>
              <a:latin typeface="Papyrus" pitchFamily="66" charset="0"/>
            </a:endParaRP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Quando l'insetto punge, le lancette dentellate, vengono mosse avanti e indietro,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facendo penetrare il pungiglione in profondità e pompando il veleno dentro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la ferita.</a:t>
            </a:r>
          </a:p>
        </p:txBody>
      </p:sp>
      <p:pic>
        <p:nvPicPr>
          <p:cNvPr id="19458" name="Picture 2" descr="http://comeundinosauro.files.wordpress.com/2009/06/ap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2700" y="4653136"/>
            <a:ext cx="1311300" cy="131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707263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819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rgbClr val="FF00FF"/>
                </a:solidFill>
                <a:latin typeface="Papyrus" pitchFamily="66" charset="0"/>
              </a:rPr>
              <a:t>APE  </a:t>
            </a:r>
            <a:endParaRPr lang="it-IT" sz="1600" dirty="0" smtClean="0">
              <a:solidFill>
                <a:srgbClr val="FFC000"/>
              </a:solidFill>
              <a:latin typeface="Papyrus" pitchFamily="66" charset="0"/>
            </a:endParaRP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L'apparato del pungiglione comprende:</a:t>
            </a:r>
          </a:p>
          <a:p>
            <a:endParaRPr lang="it-IT" dirty="0" smtClean="0">
              <a:solidFill>
                <a:srgbClr val="FFC000"/>
              </a:solidFill>
              <a:latin typeface="Papyrus" pitchFamily="66" charset="0"/>
            </a:endParaRP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- una </a:t>
            </a:r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guaina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dorsale cava;</a:t>
            </a:r>
          </a:p>
          <a:p>
            <a:r>
              <a:rPr lang="it-IT" sz="1200" dirty="0" smtClean="0">
                <a:solidFill>
                  <a:srgbClr val="00B0F0"/>
                </a:solidFill>
                <a:latin typeface="Papyrus" pitchFamily="66" charset="0"/>
              </a:rPr>
              <a:t> ACULEO o DARDO 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-costituito da uno </a:t>
            </a:r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stiletto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 unito a </a:t>
            </a:r>
            <a:r>
              <a:rPr lang="it-IT" u="sng" dirty="0" smtClean="0">
                <a:solidFill>
                  <a:srgbClr val="00B0F0"/>
                </a:solidFill>
                <a:latin typeface="Papyrus" pitchFamily="66" charset="0"/>
              </a:rPr>
              <a:t>due lancette </a:t>
            </a:r>
            <a:r>
              <a:rPr lang="it-IT" u="sng" dirty="0" smtClean="0">
                <a:solidFill>
                  <a:srgbClr val="FFC000"/>
                </a:solidFill>
                <a:latin typeface="Papyrus" pitchFamily="66" charset="0"/>
              </a:rPr>
              <a:t>o aghi o lamelle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 ciascuna provvista di circa 9 dentelli con la punta rivolta all'indietro che trattengono lo stiletto nella ferita (quando questa è inferta in tessuti elastici e molli, come quelli dei mammiferi), ed è percorso ventralmente da un </a:t>
            </a:r>
            <a:r>
              <a:rPr lang="it-IT" u="sng" dirty="0" smtClean="0">
                <a:solidFill>
                  <a:srgbClr val="FFC000"/>
                </a:solidFill>
                <a:latin typeface="Papyrus" pitchFamily="66" charset="0"/>
              </a:rPr>
              <a:t>solco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che permette alle lamelle di scorrere l'una sull'altra sotto l'azione dei muscoli situati alla loro base interna e di penetrare così alternativamente e sempre più profondamente nei tessuti della vittima; </a:t>
            </a:r>
          </a:p>
          <a:p>
            <a:pPr>
              <a:buFontTx/>
              <a:buChar char="-"/>
            </a:pPr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2 processi digitiformi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rivolti all'indietro quando l'aculeo è protratto e disposti ai suoi lati quando è retratto, i quali sono chiamati </a:t>
            </a:r>
            <a:r>
              <a:rPr lang="it-IT" u="sng" dirty="0" smtClean="0">
                <a:solidFill>
                  <a:srgbClr val="5DFB25"/>
                </a:solidFill>
                <a:latin typeface="Papyrus" pitchFamily="66" charset="0"/>
              </a:rPr>
              <a:t>appendici </a:t>
            </a:r>
            <a:r>
              <a:rPr lang="it-IT" u="sng" dirty="0" err="1" smtClean="0">
                <a:solidFill>
                  <a:srgbClr val="5DFB25"/>
                </a:solidFill>
                <a:latin typeface="Papyrus" pitchFamily="66" charset="0"/>
              </a:rPr>
              <a:t>palpiformi</a:t>
            </a:r>
            <a:r>
              <a:rPr lang="it-IT" u="sng" dirty="0" smtClean="0">
                <a:solidFill>
                  <a:srgbClr val="5DFB25"/>
                </a:solidFill>
                <a:latin typeface="Papyrus" pitchFamily="66" charset="0"/>
              </a:rPr>
              <a:t> o palpi dell'aculeo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 poiché sono considerati come </a:t>
            </a:r>
            <a:r>
              <a:rPr lang="it-IT" u="sng" dirty="0" smtClean="0">
                <a:solidFill>
                  <a:srgbClr val="FFC000"/>
                </a:solidFill>
                <a:latin typeface="Papyrus" pitchFamily="66" charset="0"/>
              </a:rPr>
              <a:t>organi di senso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che comunicano all'ape quando l'addome è a contatto con il corpo in cui essa vuole infliggere il suo aculeo;</a:t>
            </a:r>
          </a:p>
          <a:p>
            <a:pPr>
              <a:buFontTx/>
              <a:buChar char="-"/>
            </a:pPr>
            <a:endParaRPr lang="it-IT" dirty="0" smtClean="0">
              <a:solidFill>
                <a:srgbClr val="FFC000"/>
              </a:solidFill>
              <a:latin typeface="Papyrus" pitchFamily="66" charset="0"/>
            </a:endParaRPr>
          </a:p>
          <a:p>
            <a:pPr>
              <a:buFontTx/>
              <a:buChar char="-"/>
            </a:pPr>
            <a:endParaRPr lang="it-IT" dirty="0" smtClean="0">
              <a:solidFill>
                <a:srgbClr val="FFC000"/>
              </a:solidFill>
              <a:latin typeface="Papyrus" pitchFamily="66" charset="0"/>
            </a:endParaRP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- un grande </a:t>
            </a:r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sacco del Veleno mediano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alimentato da una 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ghiandola acida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(formata da due masse ghiandolari)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e da una 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ghiandola alcalina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il cui secreto viene miscelato ed iniettato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nella ferita al momento della puntura.</a:t>
            </a:r>
          </a:p>
        </p:txBody>
      </p:sp>
      <p:pic>
        <p:nvPicPr>
          <p:cNvPr id="5" name="Immagin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077072"/>
            <a:ext cx="3415030" cy="25196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10" descr="http://www.apicolturaonline.it/img/apepungea.jpg"/>
          <p:cNvPicPr>
            <a:picLocks noChangeAspect="1" noChangeArrowheads="1"/>
          </p:cNvPicPr>
          <p:nvPr/>
        </p:nvPicPr>
        <p:blipFill>
          <a:blip r:embed="rId3" cstate="email">
            <a:lum bright="-30000" contras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015839"/>
            <a:ext cx="3816424" cy="2842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692696"/>
            <a:ext cx="9074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Veleno ha </a:t>
            </a:r>
            <a:r>
              <a:rPr lang="it-IT" dirty="0" smtClean="0">
                <a:solidFill>
                  <a:srgbClr val="FF00FF"/>
                </a:solidFill>
                <a:latin typeface="Papyrus" pitchFamily="66" charset="0"/>
              </a:rPr>
              <a:t>proprietà antisettiche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(proprietà di impedire o rallentare lo sviluppo dei microbi)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ed è riconosciuta una funzione </a:t>
            </a:r>
            <a:r>
              <a:rPr lang="it-IT" dirty="0" smtClean="0">
                <a:solidFill>
                  <a:srgbClr val="FF00FF"/>
                </a:solidFill>
                <a:latin typeface="Papyrus" pitchFamily="66" charset="0"/>
              </a:rPr>
              <a:t>terapeutica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nei casi di forme reumatiche. </a:t>
            </a:r>
          </a:p>
        </p:txBody>
      </p:sp>
      <p:pic>
        <p:nvPicPr>
          <p:cNvPr id="38920" name="Picture 8" descr="ape aculeo pungiglion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3710186" cy="2737293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2132856"/>
            <a:ext cx="5364088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tangolo 15"/>
          <p:cNvSpPr/>
          <p:nvPr/>
        </p:nvSpPr>
        <p:spPr>
          <a:xfrm>
            <a:off x="0" y="11663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B0F0"/>
                </a:solidFill>
                <a:latin typeface="Papyrus" pitchFamily="66" charset="0"/>
              </a:rPr>
              <a:t>Apparato pungente di ape domestica.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in.ct2.it/Natura_musei/mm/img/lancet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524768" y="5141392"/>
            <a:ext cx="1952625" cy="400050"/>
          </a:xfrm>
          <a:prstGeom prst="rect">
            <a:avLst/>
          </a:prstGeom>
          <a:noFill/>
        </p:spPr>
      </p:pic>
      <p:pic>
        <p:nvPicPr>
          <p:cNvPr id="23558" name="Picture 6" descr="http://win.ct2.it/Natura_musei/mm/img/pungiglione_ape_sez.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085184"/>
            <a:ext cx="885826" cy="971550"/>
          </a:xfrm>
          <a:prstGeom prst="rect">
            <a:avLst/>
          </a:prstGeom>
          <a:noFill/>
        </p:spPr>
      </p:pic>
      <p:pic>
        <p:nvPicPr>
          <p:cNvPr id="23560" name="Picture 8" descr="http://www.apicolturaonline.it/img/apepunge56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437112"/>
            <a:ext cx="6858000" cy="1933576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4283968" y="3861048"/>
            <a:ext cx="3659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00B0F0"/>
                </a:solidFill>
                <a:latin typeface="Papyrus" pitchFamily="66" charset="0"/>
              </a:rPr>
              <a:t>Sezione trasversale del pungiglione</a:t>
            </a:r>
          </a:p>
        </p:txBody>
      </p:sp>
      <p:sp>
        <p:nvSpPr>
          <p:cNvPr id="8" name="Rettangolo 7"/>
          <p:cNvSpPr/>
          <p:nvPr/>
        </p:nvSpPr>
        <p:spPr>
          <a:xfrm>
            <a:off x="1403648" y="3861048"/>
            <a:ext cx="2167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00B0F0"/>
                </a:solidFill>
                <a:latin typeface="Papyrus" pitchFamily="66" charset="0"/>
              </a:rPr>
              <a:t>Lancetta dentellata </a:t>
            </a:r>
          </a:p>
        </p:txBody>
      </p:sp>
      <p:pic>
        <p:nvPicPr>
          <p:cNvPr id="10243" name="Picture 3" descr="http://www.icstigliano.it/slideshow/p028_0_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1" y="260648"/>
            <a:ext cx="4038225" cy="3024336"/>
          </a:xfrm>
          <a:prstGeom prst="rect">
            <a:avLst/>
          </a:prstGeom>
          <a:noFill/>
        </p:spPr>
      </p:pic>
      <p:pic>
        <p:nvPicPr>
          <p:cNvPr id="13" name="Picture 6" descr="Mostra immagine a dimensione intera">
            <a:hlinkClick r:id="rId6" invalidUrl="http://www.apilandia.com/mondoapi/img/pungiglione ape-grande.gif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755576" y="260648"/>
            <a:ext cx="3024336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89489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0" y="4365104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Quando l'ape operaia infigge il suo pungiglione nel tessuti di un vertebrato, essa </a:t>
            </a:r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non può più estrarlo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a causa degli uncini di </a:t>
            </a:r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arpionamento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rivolti all'indietro. Allontanandosi, strappa i propri tessuti; insieme al pungiglione, essa lascia anche le annesse ghiandole velenifere, muscoli, gangli nervosi e la ghiandola che emette il feromone di allarme. L'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aculeo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che rimane nella ferita è in grado di fungere da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arma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automatica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 continuando da solo la penetrazione nella ferita e ad iniettare il 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veleno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 mentre la ghiandola continua ad emettere il 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feromone di allarme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; quest'ultimo richiama le altre operaie e le induce ad aggredire la vittima.</a:t>
            </a:r>
            <a:endParaRPr lang="it-IT" dirty="0">
              <a:solidFill>
                <a:srgbClr val="FFC000"/>
              </a:solidFill>
              <a:latin typeface="Papyrus" pitchFamily="66" charset="0"/>
            </a:endParaRPr>
          </a:p>
        </p:txBody>
      </p:sp>
      <p:pic>
        <p:nvPicPr>
          <p:cNvPr id="6" name="Picture 2" descr="http://3.bp.blogspot.com/_5K22WMA3zkw/S7xo7av_smI/AAAAAAAAAMg/LQbpZvLP1Os/s1600/Ape+che+pun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908720"/>
            <a:ext cx="2791975" cy="233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le:Sting of Queen Was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501008"/>
            <a:ext cx="3248480" cy="2160240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FF"/>
                </a:solidFill>
                <a:latin typeface="Papyrus" pitchFamily="66" charset="0"/>
              </a:rPr>
              <a:t>VESPE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 </a:t>
            </a:r>
          </a:p>
          <a:p>
            <a:endParaRPr lang="it-IT" dirty="0" smtClean="0">
              <a:solidFill>
                <a:srgbClr val="FFC000"/>
              </a:solidFill>
              <a:latin typeface="Papyrus" pitchFamily="66" charset="0"/>
            </a:endParaRP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Il pungiglione generalmente </a:t>
            </a:r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non rimane infisso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nella cute, anzi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può pungere più volte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e viene introdotto nel predatore attraverso una 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leva la </a:t>
            </a:r>
            <a:r>
              <a:rPr lang="it-IT" dirty="0" err="1" smtClean="0">
                <a:solidFill>
                  <a:srgbClr val="5DFB25"/>
                </a:solidFill>
                <a:latin typeface="Papyrus" pitchFamily="66" charset="0"/>
              </a:rPr>
              <a:t>furcula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. </a:t>
            </a:r>
          </a:p>
          <a:p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Il veleno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contiene 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più sostanze allergizzanti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di quello delle api tra i quali vasopressina, chinine che inducono nei vertebrati vasodilatazione e rilassamento dei muscoli lisci. </a:t>
            </a:r>
          </a:p>
          <a:p>
            <a:endParaRPr lang="it-IT" dirty="0" smtClean="0">
              <a:solidFill>
                <a:srgbClr val="FFC000"/>
              </a:solidFill>
              <a:latin typeface="Papyrus" pitchFamily="66" charset="0"/>
            </a:endParaRP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Prodotti da </a:t>
            </a:r>
            <a:r>
              <a:rPr lang="it-IT" u="sng" dirty="0" smtClean="0">
                <a:solidFill>
                  <a:srgbClr val="FFC000"/>
                </a:solidFill>
                <a:latin typeface="Papyrus" pitchFamily="66" charset="0"/>
              </a:rPr>
              <a:t>speciali ghiandole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 situate nel nono segmento addominale e costituite da 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filamenti liberi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e da un 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organo di raccolta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e immagazzinamento che può essere semplice o contenere una 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ghiandola convoluta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. Il </a:t>
            </a:r>
            <a:r>
              <a:rPr lang="it-IT" dirty="0" smtClean="0">
                <a:solidFill>
                  <a:srgbClr val="FF00FF"/>
                </a:solidFill>
                <a:latin typeface="Papyrus" pitchFamily="66" charset="0"/>
              </a:rPr>
              <a:t>dotto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della </a:t>
            </a:r>
            <a:r>
              <a:rPr lang="it-IT" dirty="0" smtClean="0">
                <a:solidFill>
                  <a:srgbClr val="FF00FF"/>
                </a:solidFill>
                <a:latin typeface="Papyrus" pitchFamily="66" charset="0"/>
              </a:rPr>
              <a:t>ghiandola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 </a:t>
            </a:r>
            <a:r>
              <a:rPr lang="it-IT" dirty="0" smtClean="0">
                <a:solidFill>
                  <a:srgbClr val="FF00FF"/>
                </a:solidFill>
                <a:latin typeface="Papyrus" pitchFamily="66" charset="0"/>
              </a:rPr>
              <a:t>di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 </a:t>
            </a:r>
            <a:r>
              <a:rPr lang="it-IT" dirty="0" smtClean="0">
                <a:solidFill>
                  <a:srgbClr val="FF00FF"/>
                </a:solidFill>
                <a:latin typeface="Papyrus" pitchFamily="66" charset="0"/>
              </a:rPr>
              <a:t>Dufour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sbocca alla base del pungiglione al disotto del 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dotto velenifero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ha lo scopo di </a:t>
            </a:r>
            <a:r>
              <a:rPr lang="it-IT" u="sng" dirty="0" smtClean="0">
                <a:solidFill>
                  <a:srgbClr val="FFC000"/>
                </a:solidFill>
                <a:latin typeface="Papyrus" pitchFamily="66" charset="0"/>
              </a:rPr>
              <a:t>secernere composti usati nella comunicazione e nella difesa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. </a:t>
            </a:r>
            <a:endParaRPr lang="it-IT" dirty="0">
              <a:solidFill>
                <a:srgbClr val="FFC000"/>
              </a:solidFill>
              <a:latin typeface="Papyrus" pitchFamily="66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lum bright="-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549568" y="2635008"/>
            <a:ext cx="2716325" cy="531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971600" y="3501008"/>
            <a:ext cx="3605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00B0F0"/>
                </a:solidFill>
                <a:latin typeface="Papyrus" pitchFamily="66" charset="0"/>
              </a:rPr>
              <a:t>Apparato del veleno di una Vespa.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651104" y="5661248"/>
            <a:ext cx="3492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r>
              <a:rPr lang="it-IT" b="1" dirty="0" smtClean="0">
                <a:solidFill>
                  <a:srgbClr val="00B0F0"/>
                </a:solidFill>
                <a:latin typeface="Papyrus" pitchFamily="66" charset="0"/>
              </a:rPr>
              <a:t>Immagine al microscopio </a:t>
            </a:r>
          </a:p>
          <a:p>
            <a:r>
              <a:rPr lang="it-IT" b="1" dirty="0" smtClean="0">
                <a:solidFill>
                  <a:srgbClr val="00B0F0"/>
                </a:solidFill>
                <a:latin typeface="Papyrus" pitchFamily="66" charset="0"/>
              </a:rPr>
              <a:t>di un pungiglione di una vespa.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ant.edb.miyakyo-u.ac.jp/P/PCD3017/B/3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653136"/>
            <a:ext cx="2664296" cy="1728192"/>
          </a:xfrm>
          <a:prstGeom prst="rect">
            <a:avLst/>
          </a:prstGeom>
          <a:noFill/>
        </p:spPr>
      </p:pic>
      <p:pic>
        <p:nvPicPr>
          <p:cNvPr id="48132" name="Picture 4" descr="http://antclub.ru/f/412/i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823258" cy="2315072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4139952" y="6381328"/>
            <a:ext cx="2077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err="1" smtClean="0">
                <a:solidFill>
                  <a:srgbClr val="FFC000"/>
                </a:solidFill>
                <a:latin typeface="Papyrus" pitchFamily="66" charset="0"/>
              </a:rPr>
              <a:t>Paraponera</a:t>
            </a:r>
            <a:r>
              <a:rPr lang="it-IT" i="1" dirty="0" smtClean="0">
                <a:solidFill>
                  <a:srgbClr val="FFC000"/>
                </a:solidFill>
                <a:latin typeface="Papyrus" pitchFamily="66" charset="0"/>
              </a:rPr>
              <a:t> </a:t>
            </a:r>
            <a:r>
              <a:rPr lang="it-IT" i="1" dirty="0" err="1" smtClean="0">
                <a:solidFill>
                  <a:srgbClr val="FFC000"/>
                </a:solidFill>
                <a:latin typeface="Papyrus" pitchFamily="66" charset="0"/>
              </a:rPr>
              <a:t>clavata</a:t>
            </a:r>
            <a:endParaRPr lang="it-IT" i="1" dirty="0">
              <a:solidFill>
                <a:srgbClr val="FFC000"/>
              </a:solidFill>
              <a:latin typeface="Papyrus" pitchFamily="66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843808" y="4869160"/>
            <a:ext cx="2502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err="1" smtClean="0">
                <a:solidFill>
                  <a:srgbClr val="FFC000"/>
                </a:solidFill>
                <a:latin typeface="Papyrus" pitchFamily="66" charset="0"/>
              </a:rPr>
              <a:t>Pachycondyla</a:t>
            </a:r>
            <a:r>
              <a:rPr lang="it-IT" b="1" i="1" dirty="0" smtClean="0">
                <a:solidFill>
                  <a:srgbClr val="FFC000"/>
                </a:solidFill>
                <a:latin typeface="Papyrus" pitchFamily="66" charset="0"/>
              </a:rPr>
              <a:t> </a:t>
            </a:r>
            <a:r>
              <a:rPr lang="it-IT" b="1" i="1" dirty="0" err="1" smtClean="0">
                <a:solidFill>
                  <a:srgbClr val="FFC000"/>
                </a:solidFill>
                <a:latin typeface="Papyrus" pitchFamily="66" charset="0"/>
              </a:rPr>
              <a:t>chinensis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0" y="0"/>
            <a:ext cx="9144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FF"/>
                </a:solidFill>
                <a:latin typeface="Papyrus" pitchFamily="66" charset="0"/>
              </a:rPr>
              <a:t>FORMICHE </a:t>
            </a:r>
          </a:p>
          <a:p>
            <a:endParaRPr lang="it-IT" b="1" dirty="0" smtClean="0">
              <a:solidFill>
                <a:srgbClr val="FF00FF"/>
              </a:solidFill>
              <a:latin typeface="Papyrus" pitchFamily="66" charset="0"/>
            </a:endParaRPr>
          </a:p>
          <a:p>
            <a:r>
              <a:rPr lang="it-IT" sz="1600" dirty="0" smtClean="0">
                <a:solidFill>
                  <a:srgbClr val="00B0F0"/>
                </a:solidFill>
                <a:latin typeface="Papyrus" pitchFamily="66" charset="0"/>
              </a:rPr>
              <a:t>Alla base delle mandibole </a:t>
            </a:r>
            <a:r>
              <a:rPr lang="it-IT" sz="1600" dirty="0" smtClean="0">
                <a:solidFill>
                  <a:srgbClr val="FFC000"/>
                </a:solidFill>
                <a:latin typeface="Papyrus" pitchFamily="66" charset="0"/>
              </a:rPr>
              <a:t>sboccano i condotti di </a:t>
            </a:r>
            <a:r>
              <a:rPr lang="it-IT" sz="1600" u="sng" dirty="0" smtClean="0">
                <a:solidFill>
                  <a:srgbClr val="FFC000"/>
                </a:solidFill>
                <a:latin typeface="Papyrus" pitchFamily="66" charset="0"/>
              </a:rPr>
              <a:t>particolari ghiandole </a:t>
            </a:r>
            <a:r>
              <a:rPr lang="it-IT" sz="1600" dirty="0" smtClean="0">
                <a:solidFill>
                  <a:srgbClr val="FFC000"/>
                </a:solidFill>
                <a:latin typeface="Papyrus" pitchFamily="66" charset="0"/>
              </a:rPr>
              <a:t>poste nel capo e secernenti una sostanza che, mescolata a legno triturato, forma il cartone utilizzato da alcune specie per costruire il </a:t>
            </a:r>
            <a:r>
              <a:rPr lang="it-IT" sz="1600" dirty="0" smtClean="0">
                <a:solidFill>
                  <a:srgbClr val="5DFB25"/>
                </a:solidFill>
                <a:latin typeface="Papyrus" pitchFamily="66" charset="0"/>
              </a:rPr>
              <a:t>nido</a:t>
            </a:r>
            <a:r>
              <a:rPr lang="it-IT" sz="1600" dirty="0" smtClean="0">
                <a:solidFill>
                  <a:srgbClr val="FFC000"/>
                </a:solidFill>
                <a:latin typeface="Papyrus" pitchFamily="66" charset="0"/>
              </a:rPr>
              <a:t>. </a:t>
            </a:r>
            <a:r>
              <a:rPr lang="it-IT" sz="1600" dirty="0" smtClean="0">
                <a:solidFill>
                  <a:srgbClr val="00B0F0"/>
                </a:solidFill>
                <a:latin typeface="Papyrus" pitchFamily="66" charset="0"/>
              </a:rPr>
              <a:t>Nell'ultima porzione dell'addome</a:t>
            </a:r>
            <a:r>
              <a:rPr lang="it-IT" sz="1600" dirty="0" smtClean="0">
                <a:solidFill>
                  <a:srgbClr val="FFC000"/>
                </a:solidFill>
                <a:latin typeface="Papyrus" pitchFamily="66" charset="0"/>
              </a:rPr>
              <a:t>, sboccano le </a:t>
            </a:r>
            <a:r>
              <a:rPr lang="it-IT" sz="1600" u="sng" dirty="0" smtClean="0">
                <a:solidFill>
                  <a:srgbClr val="FFC000"/>
                </a:solidFill>
                <a:latin typeface="Papyrus" pitchFamily="66" charset="0"/>
              </a:rPr>
              <a:t>ghiandole del veleno </a:t>
            </a:r>
            <a:r>
              <a:rPr lang="it-IT" sz="1600" dirty="0" smtClean="0">
                <a:solidFill>
                  <a:srgbClr val="FFC000"/>
                </a:solidFill>
                <a:latin typeface="Papyrus" pitchFamily="66" charset="0"/>
              </a:rPr>
              <a:t>contenente </a:t>
            </a:r>
            <a:r>
              <a:rPr lang="it-IT" sz="1600" dirty="0" smtClean="0">
                <a:solidFill>
                  <a:srgbClr val="5DFB25"/>
                </a:solidFill>
                <a:latin typeface="Papyrus" pitchFamily="66" charset="0"/>
              </a:rPr>
              <a:t>acido formico </a:t>
            </a:r>
            <a:r>
              <a:rPr lang="it-IT" sz="1600" dirty="0" smtClean="0">
                <a:solidFill>
                  <a:srgbClr val="FFC000"/>
                </a:solidFill>
                <a:latin typeface="Papyrus" pitchFamily="66" charset="0"/>
              </a:rPr>
              <a:t>e altre sostanze tossiche o irritanti, </a:t>
            </a:r>
            <a:r>
              <a:rPr lang="it-IT" sz="1600" dirty="0" smtClean="0">
                <a:solidFill>
                  <a:srgbClr val="FF0000"/>
                </a:solidFill>
                <a:latin typeface="Papyrus" pitchFamily="66" charset="0"/>
              </a:rPr>
              <a:t>oppure</a:t>
            </a:r>
            <a:r>
              <a:rPr lang="it-IT" sz="1600" dirty="0" smtClean="0">
                <a:solidFill>
                  <a:srgbClr val="FFC000"/>
                </a:solidFill>
                <a:latin typeface="Papyrus" pitchFamily="66" charset="0"/>
              </a:rPr>
              <a:t>, in altre specie, speciali </a:t>
            </a:r>
            <a:r>
              <a:rPr lang="it-IT" sz="1600" u="sng" dirty="0" smtClean="0">
                <a:solidFill>
                  <a:srgbClr val="FFC000"/>
                </a:solidFill>
                <a:latin typeface="Papyrus" pitchFamily="66" charset="0"/>
              </a:rPr>
              <a:t>ghiandole</a:t>
            </a:r>
            <a:r>
              <a:rPr lang="it-IT" sz="1600" dirty="0" smtClean="0">
                <a:solidFill>
                  <a:srgbClr val="FFC000"/>
                </a:solidFill>
                <a:latin typeface="Papyrus" pitchFamily="66" charset="0"/>
              </a:rPr>
              <a:t> </a:t>
            </a:r>
            <a:r>
              <a:rPr lang="it-IT" sz="1600" u="sng" dirty="0" smtClean="0">
                <a:solidFill>
                  <a:srgbClr val="FFC000"/>
                </a:solidFill>
                <a:latin typeface="Papyrus" pitchFamily="66" charset="0"/>
              </a:rPr>
              <a:t>anali</a:t>
            </a:r>
            <a:r>
              <a:rPr lang="it-IT" sz="1600" dirty="0" smtClean="0">
                <a:solidFill>
                  <a:srgbClr val="FFC000"/>
                </a:solidFill>
                <a:latin typeface="Papyrus" pitchFamily="66" charset="0"/>
              </a:rPr>
              <a:t> secernenti una sostanza odorifera contenente </a:t>
            </a:r>
            <a:r>
              <a:rPr lang="it-IT" sz="1600" dirty="0" smtClean="0">
                <a:solidFill>
                  <a:srgbClr val="5DFB25"/>
                </a:solidFill>
                <a:latin typeface="Papyrus" pitchFamily="66" charset="0"/>
              </a:rPr>
              <a:t>acido butirrico,"</a:t>
            </a:r>
            <a:r>
              <a:rPr lang="it-IT" sz="1600" dirty="0" err="1" smtClean="0">
                <a:solidFill>
                  <a:srgbClr val="5DFB25"/>
                </a:solidFill>
                <a:latin typeface="Papyrus" pitchFamily="66" charset="0"/>
              </a:rPr>
              <a:t>iridomirmecina</a:t>
            </a:r>
            <a:r>
              <a:rPr lang="it-IT" sz="1600" dirty="0" smtClean="0">
                <a:solidFill>
                  <a:srgbClr val="5DFB25"/>
                </a:solidFill>
                <a:latin typeface="Papyrus" pitchFamily="66" charset="0"/>
              </a:rPr>
              <a:t>" </a:t>
            </a:r>
            <a:r>
              <a:rPr lang="it-IT" sz="1600" dirty="0" smtClean="0">
                <a:solidFill>
                  <a:srgbClr val="FFC000"/>
                </a:solidFill>
                <a:latin typeface="Papyrus" pitchFamily="66" charset="0"/>
              </a:rPr>
              <a:t>e altre particolari sostanze odorose e ripugnanti che sono schizzate lontano per difesa od offesa.</a:t>
            </a:r>
          </a:p>
          <a:p>
            <a:r>
              <a:rPr lang="it-IT" sz="1600" dirty="0" smtClean="0">
                <a:solidFill>
                  <a:srgbClr val="00B0F0"/>
                </a:solidFill>
                <a:latin typeface="Papyrus" pitchFamily="66" charset="0"/>
              </a:rPr>
              <a:t>In alcune specie sul peduncolo e all'inizio dell'addome</a:t>
            </a:r>
            <a:r>
              <a:rPr lang="it-IT" sz="1600" dirty="0" smtClean="0">
                <a:solidFill>
                  <a:srgbClr val="FFC000"/>
                </a:solidFill>
                <a:latin typeface="Papyrus" pitchFamily="66" charset="0"/>
              </a:rPr>
              <a:t>, sono posti gli </a:t>
            </a:r>
            <a:r>
              <a:rPr lang="it-IT" sz="1600" u="sng" dirty="0" smtClean="0">
                <a:solidFill>
                  <a:srgbClr val="FFC000"/>
                </a:solidFill>
                <a:latin typeface="Papyrus" pitchFamily="66" charset="0"/>
              </a:rPr>
              <a:t>organi</a:t>
            </a:r>
            <a:r>
              <a:rPr lang="it-IT" sz="1600" dirty="0" smtClean="0">
                <a:solidFill>
                  <a:srgbClr val="FFC000"/>
                </a:solidFill>
                <a:latin typeface="Papyrus" pitchFamily="66" charset="0"/>
              </a:rPr>
              <a:t> </a:t>
            </a:r>
            <a:r>
              <a:rPr lang="it-IT" sz="1600" u="sng" dirty="0" smtClean="0">
                <a:solidFill>
                  <a:srgbClr val="FFC000"/>
                </a:solidFill>
                <a:latin typeface="Papyrus" pitchFamily="66" charset="0"/>
              </a:rPr>
              <a:t>stridulanti</a:t>
            </a:r>
            <a:r>
              <a:rPr lang="it-IT" sz="1600" dirty="0" smtClean="0">
                <a:solidFill>
                  <a:srgbClr val="FFC000"/>
                </a:solidFill>
                <a:latin typeface="Papyrus" pitchFamily="66" charset="0"/>
              </a:rPr>
              <a:t> che, per sfregamento, emettono deboli </a:t>
            </a:r>
            <a:r>
              <a:rPr lang="it-IT" sz="1600" dirty="0" smtClean="0">
                <a:solidFill>
                  <a:srgbClr val="5DFB25"/>
                </a:solidFill>
                <a:latin typeface="Papyrus" pitchFamily="66" charset="0"/>
              </a:rPr>
              <a:t>suoni</a:t>
            </a:r>
            <a:r>
              <a:rPr lang="it-IT" sz="1600" dirty="0" smtClean="0">
                <a:solidFill>
                  <a:srgbClr val="FFC000"/>
                </a:solidFill>
                <a:latin typeface="Papyrus" pitchFamily="66" charset="0"/>
              </a:rPr>
              <a:t>. Usano anche </a:t>
            </a:r>
            <a:r>
              <a:rPr lang="it-IT" sz="1600" u="sng" dirty="0" smtClean="0">
                <a:solidFill>
                  <a:srgbClr val="FFC000"/>
                </a:solidFill>
                <a:latin typeface="Papyrus" pitchFamily="66" charset="0"/>
              </a:rPr>
              <a:t>sostanze chimiche </a:t>
            </a:r>
            <a:r>
              <a:rPr lang="it-IT" sz="1600" dirty="0" smtClean="0">
                <a:solidFill>
                  <a:srgbClr val="FFC000"/>
                </a:solidFill>
                <a:latin typeface="Papyrus" pitchFamily="66" charset="0"/>
              </a:rPr>
              <a:t>dette </a:t>
            </a:r>
            <a:r>
              <a:rPr lang="it-IT" sz="1600" dirty="0" smtClean="0">
                <a:solidFill>
                  <a:srgbClr val="00B0F0"/>
                </a:solidFill>
                <a:latin typeface="Papyrus" pitchFamily="66" charset="0"/>
              </a:rPr>
              <a:t>feromoni</a:t>
            </a:r>
            <a:r>
              <a:rPr lang="it-IT" sz="1600" dirty="0" smtClean="0">
                <a:solidFill>
                  <a:srgbClr val="FFC000"/>
                </a:solidFill>
                <a:latin typeface="Papyrus" pitchFamily="66" charset="0"/>
              </a:rPr>
              <a:t> per lasciare tracce odorose in modo che le altre formiche possano seguirle quando vanno alla ricerca di cibo o quando ne hanno trovato.</a:t>
            </a:r>
          </a:p>
          <a:p>
            <a:endParaRPr lang="it-IT" sz="1600" dirty="0" smtClean="0">
              <a:solidFill>
                <a:srgbClr val="FFC000"/>
              </a:solidFill>
              <a:latin typeface="Papyrus" pitchFamily="66" charset="0"/>
            </a:endParaRPr>
          </a:p>
          <a:p>
            <a:r>
              <a:rPr lang="it-IT" sz="1600" dirty="0" smtClean="0">
                <a:solidFill>
                  <a:srgbClr val="FFC000"/>
                </a:solidFill>
                <a:latin typeface="Papyrus" pitchFamily="66" charset="0"/>
              </a:rPr>
              <a:t>Nelle formiche la parte attiva del </a:t>
            </a:r>
            <a:r>
              <a:rPr lang="it-IT" sz="1600" dirty="0" smtClean="0">
                <a:solidFill>
                  <a:srgbClr val="FF00FF"/>
                </a:solidFill>
                <a:latin typeface="Papyrus" pitchFamily="66" charset="0"/>
              </a:rPr>
              <a:t>pungiglione</a:t>
            </a:r>
            <a:r>
              <a:rPr lang="it-IT" sz="1600" dirty="0" smtClean="0">
                <a:solidFill>
                  <a:srgbClr val="FFC000"/>
                </a:solidFill>
                <a:latin typeface="Papyrus" pitchFamily="66" charset="0"/>
              </a:rPr>
              <a:t>, quella che penetra, è composta da tre elementi simili ad aghi: </a:t>
            </a:r>
            <a:r>
              <a:rPr lang="it-IT" sz="1600" dirty="0" smtClean="0">
                <a:solidFill>
                  <a:srgbClr val="5DFB25"/>
                </a:solidFill>
                <a:latin typeface="Papyrus" pitchFamily="66" charset="0"/>
              </a:rPr>
              <a:t>uno stiletto e due lancette</a:t>
            </a:r>
            <a:r>
              <a:rPr lang="it-IT" sz="1600" dirty="0" smtClean="0">
                <a:solidFill>
                  <a:srgbClr val="FFC000"/>
                </a:solidFill>
                <a:latin typeface="Papyrus" pitchFamily="66" charset="0"/>
              </a:rPr>
              <a:t>. Lo stiletto riveste in parte le lancette e tutti e tre racchiudono il canale del veleno. A riposo, l'apparato pungente, insieme ai muscoli e al sacco del veleno, è protetto all'interno della parte terminale dell'addome.</a:t>
            </a:r>
          </a:p>
          <a:p>
            <a:endParaRPr lang="it-IT" dirty="0">
              <a:solidFill>
                <a:srgbClr val="FFC000"/>
              </a:solidFill>
              <a:latin typeface="Papyrus" pitchFamily="66" charset="0"/>
            </a:endParaRPr>
          </a:p>
        </p:txBody>
      </p:sp>
      <p:sp>
        <p:nvSpPr>
          <p:cNvPr id="8" name="Freccia circolare a sinistra 7"/>
          <p:cNvSpPr/>
          <p:nvPr/>
        </p:nvSpPr>
        <p:spPr>
          <a:xfrm rot="1328413">
            <a:off x="3276085" y="5364335"/>
            <a:ext cx="504056" cy="86409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Freccia circolare a sinistra 8"/>
          <p:cNvSpPr/>
          <p:nvPr/>
        </p:nvSpPr>
        <p:spPr>
          <a:xfrm rot="12096393">
            <a:off x="5433466" y="5507671"/>
            <a:ext cx="504056" cy="86409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6771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FF"/>
                </a:solidFill>
                <a:latin typeface="Papyrus" pitchFamily="66" charset="0"/>
              </a:rPr>
              <a:t>COMPOSIZIONE    DEL    VELENO </a:t>
            </a:r>
          </a:p>
          <a:p>
            <a:endParaRPr lang="it-IT" dirty="0" smtClean="0">
              <a:solidFill>
                <a:srgbClr val="FFC000"/>
              </a:solidFill>
              <a:latin typeface="Papyrus" pitchFamily="66" charset="0"/>
            </a:endParaRPr>
          </a:p>
          <a:p>
            <a:r>
              <a:rPr lang="it-IT" b="1" dirty="0" smtClean="0">
                <a:solidFill>
                  <a:srgbClr val="00B0F0"/>
                </a:solidFill>
                <a:latin typeface="Papyrus" pitchFamily="66" charset="0"/>
              </a:rPr>
              <a:t>Chitine, </a:t>
            </a:r>
            <a:r>
              <a:rPr lang="it-IT" b="1" dirty="0" err="1" smtClean="0">
                <a:solidFill>
                  <a:srgbClr val="00B0F0"/>
                </a:solidFill>
                <a:latin typeface="Papyrus" pitchFamily="66" charset="0"/>
              </a:rPr>
              <a:t>Mastoporani</a:t>
            </a:r>
            <a:r>
              <a:rPr lang="it-IT" b="1" dirty="0" smtClean="0">
                <a:solidFill>
                  <a:srgbClr val="00B0F0"/>
                </a:solidFill>
                <a:latin typeface="Papyrus" pitchFamily="66" charset="0"/>
              </a:rPr>
              <a:t>, Peptide </a:t>
            </a:r>
            <a:r>
              <a:rPr lang="it-IT" b="1" dirty="0" err="1" smtClean="0">
                <a:solidFill>
                  <a:srgbClr val="00B0F0"/>
                </a:solidFill>
                <a:latin typeface="Papyrus" pitchFamily="66" charset="0"/>
              </a:rPr>
              <a:t>chemiotattico</a:t>
            </a:r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: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i </a:t>
            </a:r>
            <a:r>
              <a:rPr lang="it-IT" u="sng" dirty="0" smtClean="0">
                <a:solidFill>
                  <a:srgbClr val="FFC000"/>
                </a:solidFill>
                <a:latin typeface="Papyrus" pitchFamily="66" charset="0"/>
              </a:rPr>
              <a:t>peptidi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del veleno delle </a:t>
            </a:r>
            <a:r>
              <a:rPr lang="it-IT" b="1" dirty="0" smtClean="0">
                <a:solidFill>
                  <a:srgbClr val="FF00FF"/>
                </a:solidFill>
                <a:latin typeface="Papyrus" pitchFamily="66" charset="0"/>
              </a:rPr>
              <a:t>Vespe</a:t>
            </a:r>
            <a:r>
              <a:rPr lang="it-IT" dirty="0" smtClean="0">
                <a:solidFill>
                  <a:srgbClr val="FF00FF"/>
                </a:solidFill>
                <a:latin typeface="Papyrus" pitchFamily="66" charset="0"/>
              </a:rPr>
              <a:t>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provocano la </a:t>
            </a:r>
            <a:r>
              <a:rPr lang="it-IT" dirty="0" err="1" smtClean="0">
                <a:solidFill>
                  <a:srgbClr val="FF0000"/>
                </a:solidFill>
                <a:latin typeface="Papyrus" pitchFamily="66" charset="0"/>
              </a:rPr>
              <a:t>degranulazione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 dei mastociti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 presenti nel tessuto connettivo e contenenti sostanze farmacologicamente attive, responsabili della risposta allergica. 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Quando il mastocita viene </a:t>
            </a:r>
            <a:r>
              <a:rPr lang="it-IT" dirty="0" err="1" smtClean="0">
                <a:solidFill>
                  <a:srgbClr val="5DFB25"/>
                </a:solidFill>
                <a:latin typeface="Papyrus" pitchFamily="66" charset="0"/>
              </a:rPr>
              <a:t>degranulato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 libera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</a:t>
            </a:r>
            <a:r>
              <a:rPr lang="it-IT" b="1" dirty="0" smtClean="0">
                <a:solidFill>
                  <a:srgbClr val="00B0F0"/>
                </a:solidFill>
                <a:latin typeface="Papyrus" pitchFamily="66" charset="0"/>
              </a:rPr>
              <a:t>istamina, serotonina, eparina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e fattore </a:t>
            </a:r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chemiotattico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per eosinofili che, 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insieme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alle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</a:t>
            </a:r>
            <a:r>
              <a:rPr lang="it-IT" u="sng" dirty="0" smtClean="0">
                <a:solidFill>
                  <a:srgbClr val="FFC000"/>
                </a:solidFill>
                <a:latin typeface="Papyrus" pitchFamily="66" charset="0"/>
              </a:rPr>
              <a:t>ammine </a:t>
            </a:r>
            <a:r>
              <a:rPr lang="it-IT" u="sng" dirty="0" err="1" smtClean="0">
                <a:solidFill>
                  <a:srgbClr val="FFC000"/>
                </a:solidFill>
                <a:latin typeface="Papyrus" pitchFamily="66" charset="0"/>
              </a:rPr>
              <a:t>biogene</a:t>
            </a:r>
            <a:r>
              <a:rPr lang="it-IT" i="1" dirty="0" smtClean="0">
                <a:solidFill>
                  <a:srgbClr val="FFC000"/>
                </a:solidFill>
                <a:latin typeface="Papyrus" pitchFamily="66" charset="0"/>
              </a:rPr>
              <a:t>,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causano la maggior parte di </a:t>
            </a:r>
            <a:r>
              <a:rPr lang="it-IT" sz="2000" i="1" u="sng" dirty="0" smtClean="0">
                <a:solidFill>
                  <a:srgbClr val="FF00FF"/>
                </a:solidFill>
                <a:latin typeface="Papyrus" pitchFamily="66" charset="0"/>
              </a:rPr>
              <a:t>effetti</a:t>
            </a:r>
            <a:r>
              <a:rPr lang="it-IT" sz="2000" i="1" u="sng" dirty="0" smtClean="0">
                <a:solidFill>
                  <a:srgbClr val="FFC000"/>
                </a:solidFill>
                <a:latin typeface="Papyrus" pitchFamily="66" charset="0"/>
              </a:rPr>
              <a:t> </a:t>
            </a:r>
            <a:r>
              <a:rPr lang="it-IT" sz="2000" i="1" u="sng" dirty="0" smtClean="0">
                <a:solidFill>
                  <a:srgbClr val="FF00FF"/>
                </a:solidFill>
                <a:latin typeface="Papyrus" pitchFamily="66" charset="0"/>
              </a:rPr>
              <a:t>locali</a:t>
            </a:r>
            <a:r>
              <a:rPr lang="it-IT" sz="2000" i="1" u="sng" dirty="0" smtClean="0">
                <a:solidFill>
                  <a:srgbClr val="FFC000"/>
                </a:solidFill>
                <a:latin typeface="Papyrus" pitchFamily="66" charset="0"/>
              </a:rPr>
              <a:t>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dati dalle punture.</a:t>
            </a:r>
          </a:p>
          <a:p>
            <a:r>
              <a:rPr lang="it-IT" b="1" dirty="0" smtClean="0">
                <a:solidFill>
                  <a:srgbClr val="FFC000"/>
                </a:solidFill>
                <a:latin typeface="Papyrus" pitchFamily="66" charset="0"/>
              </a:rPr>
              <a:t>Es. </a:t>
            </a:r>
            <a:r>
              <a:rPr lang="it-IT" b="1" dirty="0" smtClean="0">
                <a:solidFill>
                  <a:srgbClr val="00B0F0"/>
                </a:solidFill>
                <a:latin typeface="Papyrus" pitchFamily="66" charset="0"/>
              </a:rPr>
              <a:t>Istamina</a:t>
            </a:r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: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è un’</a:t>
            </a:r>
            <a:r>
              <a:rPr lang="it-IT" i="1" dirty="0" smtClean="0">
                <a:solidFill>
                  <a:srgbClr val="FFC000"/>
                </a:solidFill>
                <a:latin typeface="Papyrus" pitchFamily="66" charset="0"/>
              </a:rPr>
              <a:t>ammina </a:t>
            </a:r>
            <a:r>
              <a:rPr lang="it-IT" i="1" dirty="0" err="1" smtClean="0">
                <a:solidFill>
                  <a:srgbClr val="FFC000"/>
                </a:solidFill>
                <a:latin typeface="Papyrus" pitchFamily="66" charset="0"/>
              </a:rPr>
              <a:t>biogena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che provoca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dolore e dilatazione dei capillari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sanguigni.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Il più importante </a:t>
            </a:r>
            <a:r>
              <a:rPr lang="it-IT" i="1" dirty="0" smtClean="0">
                <a:solidFill>
                  <a:srgbClr val="FFC000"/>
                </a:solidFill>
                <a:latin typeface="Papyrus" pitchFamily="66" charset="0"/>
              </a:rPr>
              <a:t>peptide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del veleno delle </a:t>
            </a:r>
            <a:r>
              <a:rPr lang="it-IT" b="1" dirty="0" smtClean="0">
                <a:solidFill>
                  <a:srgbClr val="FF00FF"/>
                </a:solidFill>
                <a:latin typeface="Papyrus" pitchFamily="66" charset="0"/>
              </a:rPr>
              <a:t>Api</a:t>
            </a:r>
            <a:r>
              <a:rPr lang="it-IT" dirty="0" smtClean="0">
                <a:solidFill>
                  <a:srgbClr val="FF00FF"/>
                </a:solidFill>
                <a:latin typeface="Papyrus" pitchFamily="66" charset="0"/>
              </a:rPr>
              <a:t>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è la </a:t>
            </a:r>
            <a:r>
              <a:rPr lang="it-IT" b="1" dirty="0" err="1" smtClean="0">
                <a:solidFill>
                  <a:srgbClr val="00B0F0"/>
                </a:solidFill>
                <a:latin typeface="Papyrus" pitchFamily="66" charset="0"/>
              </a:rPr>
              <a:t>melittina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costituita da 26 aminoacidi senza S (zolfo) che si distribuiscono in modo peculiare nella molecola conferendole un’alta specificità d’azione per le membrane. Essa causa la lacerazione nella membrana che porta alla fuoriuscita di ioni e conseguentemente alla caduta di potenziale; cioè porta, con una serie di passaggi, all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’insorgenza dello stimolo doloroso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. A potenziare l’effetto di questo peptide ve n’è un altro, l’</a:t>
            </a:r>
            <a:r>
              <a:rPr lang="it-IT" b="1" dirty="0" err="1" smtClean="0">
                <a:solidFill>
                  <a:srgbClr val="00B0F0"/>
                </a:solidFill>
                <a:latin typeface="Papyrus" pitchFamily="66" charset="0"/>
              </a:rPr>
              <a:t>apamina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 che blocca i canali di Ca++ e </a:t>
            </a:r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K+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nelle membrane cellulari.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Per quanto riguarda gli </a:t>
            </a:r>
            <a:r>
              <a:rPr lang="it-IT" u="sng" dirty="0" smtClean="0">
                <a:solidFill>
                  <a:srgbClr val="FFC000"/>
                </a:solidFill>
                <a:latin typeface="Papyrus" pitchFamily="66" charset="0"/>
              </a:rPr>
              <a:t>enzimi (proteine)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ricordiamo che in entrambi i gruppi sono presenti </a:t>
            </a:r>
            <a:r>
              <a:rPr lang="it-IT" b="1" dirty="0" err="1" smtClean="0">
                <a:solidFill>
                  <a:srgbClr val="00B0F0"/>
                </a:solidFill>
                <a:latin typeface="Papyrus" pitchFamily="66" charset="0"/>
              </a:rPr>
              <a:t>fosfolipasi</a:t>
            </a:r>
            <a:r>
              <a:rPr lang="it-IT" b="1" dirty="0" smtClean="0">
                <a:solidFill>
                  <a:srgbClr val="00B0F0"/>
                </a:solidFill>
                <a:latin typeface="Papyrus" pitchFamily="66" charset="0"/>
              </a:rPr>
              <a:t> A/B</a:t>
            </a:r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(tra i principali</a:t>
            </a:r>
            <a:r>
              <a:rPr lang="it-IT" dirty="0" smtClean="0">
                <a:solidFill>
                  <a:srgbClr val="FF00FF"/>
                </a:solidFill>
                <a:latin typeface="Papyrus" pitchFamily="66" charset="0"/>
              </a:rPr>
              <a:t> </a:t>
            </a:r>
            <a:r>
              <a:rPr lang="it-IT" i="1" u="sng" dirty="0" smtClean="0">
                <a:solidFill>
                  <a:srgbClr val="FF00FF"/>
                </a:solidFill>
                <a:latin typeface="Papyrus" pitchFamily="66" charset="0"/>
              </a:rPr>
              <a:t>allergeni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) molto attiva contro la membrana cellulare  (ne provoca la </a:t>
            </a:r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citolisi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) e la </a:t>
            </a:r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ialuronidasi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che, digerendo l’acido ialuronico (quest’ultimo tiene unite le cellule del tessuto), funge da diffusore del veleno.</a:t>
            </a:r>
          </a:p>
          <a:p>
            <a:endParaRPr lang="it-IT" dirty="0" smtClean="0">
              <a:solidFill>
                <a:srgbClr val="FFC000"/>
              </a:solidFill>
              <a:latin typeface="Papyrus" pitchFamily="66" charset="0"/>
            </a:endParaRPr>
          </a:p>
          <a:p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In sintesi possiamo dire che il veleno degli imenotteri è una soluzione acquosa che contiene proteine, peptidi ed ammine vasoattive!!!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260648"/>
            <a:ext cx="88924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FFC000"/>
                </a:solidFill>
                <a:latin typeface="Papyrus" pitchFamily="66" charset="0"/>
              </a:rPr>
              <a:t>Descrizione generale: </a:t>
            </a:r>
            <a:r>
              <a:rPr lang="it-IT" sz="2400" b="1" dirty="0" smtClean="0">
                <a:solidFill>
                  <a:srgbClr val="FF00FF"/>
                </a:solidFill>
                <a:latin typeface="Papyrus" pitchFamily="66" charset="0"/>
              </a:rPr>
              <a:t>Ordine </a:t>
            </a:r>
            <a:r>
              <a:rPr lang="it-IT" sz="2400" b="1" dirty="0" err="1" smtClean="0">
                <a:solidFill>
                  <a:srgbClr val="FF00FF"/>
                </a:solidFill>
                <a:latin typeface="Papyrus" pitchFamily="66" charset="0"/>
              </a:rPr>
              <a:t>Hymenoptera</a:t>
            </a:r>
            <a:endParaRPr lang="it-IT" b="1" dirty="0" smtClean="0">
              <a:solidFill>
                <a:srgbClr val="FFC000"/>
              </a:solidFill>
              <a:latin typeface="Papyrus" pitchFamily="66" charset="0"/>
            </a:endParaRP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Comprende circa 100.000 specie ed è l’ordine più rappresentato in Europa, il nome deriva dalla conformazione delle due paia di ali trasparenti e membranose, da qui il nome che deriva dal greco antico </a:t>
            </a:r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ὑμήν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(</a:t>
            </a:r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hymen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): membrana e </a:t>
            </a:r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πτερόν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(</a:t>
            </a:r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pteron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): ala.</a:t>
            </a:r>
          </a:p>
          <a:p>
            <a:endParaRPr lang="it-IT" dirty="0" smtClean="0">
              <a:solidFill>
                <a:srgbClr val="FFC000"/>
              </a:solidFill>
              <a:latin typeface="Papyrus" pitchFamily="66" charset="0"/>
            </a:endParaRP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Le dimensioni sono molto variabili; sono comprese tra pochi decimi di mm a 40-60mm. </a:t>
            </a:r>
            <a:br>
              <a:rPr lang="it-IT" dirty="0" smtClean="0">
                <a:solidFill>
                  <a:srgbClr val="FFC000"/>
                </a:solidFill>
                <a:latin typeface="Papyrus" pitchFamily="66" charset="0"/>
              </a:rPr>
            </a:b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Formano due sottordini: i </a:t>
            </a:r>
            <a:r>
              <a:rPr lang="it-IT" dirty="0" err="1" smtClean="0">
                <a:solidFill>
                  <a:srgbClr val="00B0F0"/>
                </a:solidFill>
                <a:latin typeface="Papyrus" pitchFamily="66" charset="0"/>
              </a:rPr>
              <a:t>Sinfiti</a:t>
            </a:r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 (Symphyta)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nei quali l'addome è largamente collegato al torace e gli </a:t>
            </a:r>
            <a:r>
              <a:rPr lang="it-IT" dirty="0" err="1" smtClean="0">
                <a:solidFill>
                  <a:srgbClr val="00B0F0"/>
                </a:solidFill>
                <a:latin typeface="Papyrus" pitchFamily="66" charset="0"/>
              </a:rPr>
              <a:t>Apocriti</a:t>
            </a:r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 (Apocrita)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in cui l'addome è legato al torace tramite un esile peduncolo, detto “</a:t>
            </a:r>
            <a:r>
              <a:rPr lang="it-IT" dirty="0" err="1" smtClean="0">
                <a:solidFill>
                  <a:srgbClr val="5DFB25"/>
                </a:solidFill>
                <a:latin typeface="Papyrus" pitchFamily="66" charset="0"/>
              </a:rPr>
              <a:t>peziolo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”. L'</a:t>
            </a:r>
            <a:r>
              <a:rPr lang="it-IT" u="sng" dirty="0" smtClean="0">
                <a:solidFill>
                  <a:srgbClr val="FFC000"/>
                </a:solidFill>
                <a:latin typeface="Papyrus" pitchFamily="66" charset="0"/>
              </a:rPr>
              <a:t>addome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è formato da dieci segmenti. Il </a:t>
            </a:r>
            <a:r>
              <a:rPr lang="it-IT" u="sng" dirty="0" smtClean="0">
                <a:solidFill>
                  <a:srgbClr val="FFC000"/>
                </a:solidFill>
                <a:latin typeface="Papyrus" pitchFamily="66" charset="0"/>
              </a:rPr>
              <a:t>torace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presenta un particolare sviluppo della parte </a:t>
            </a:r>
            <a:r>
              <a:rPr lang="it-IT" dirty="0" err="1" smtClean="0">
                <a:solidFill>
                  <a:srgbClr val="5DFB25"/>
                </a:solidFill>
                <a:latin typeface="Papyrus" pitchFamily="66" charset="0"/>
              </a:rPr>
              <a:t>mesotoracica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che viene ad essere predominante.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La maggior parte possiede un corpo allungato e un </a:t>
            </a:r>
            <a:r>
              <a:rPr lang="it-IT" u="sng" dirty="0" smtClean="0">
                <a:solidFill>
                  <a:srgbClr val="FFC000"/>
                </a:solidFill>
                <a:latin typeface="Papyrus" pitchFamily="66" charset="0"/>
              </a:rPr>
              <a:t>capo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separato. L'apparato boccale può essere di tipo lambente-succhiante, masticatore -lambente, e nelle specie più primitive è di tipo masticatore, le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mandibole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 caratteristiche di quest'ultimo apparato, svolgono varie funzioni di manipolazione di materiali e costruzione di nidi.</a:t>
            </a:r>
            <a:br>
              <a:rPr lang="it-IT" dirty="0" smtClean="0">
                <a:solidFill>
                  <a:srgbClr val="FFC000"/>
                </a:solidFill>
                <a:latin typeface="Papyrus" pitchFamily="66" charset="0"/>
              </a:rPr>
            </a:b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Gli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occhi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sono composti e gli ommatidi che li compongono sono ben riconoscibili. </a:t>
            </a:r>
          </a:p>
          <a:p>
            <a:endParaRPr lang="it-IT" dirty="0" smtClean="0">
              <a:solidFill>
                <a:srgbClr val="FFC000"/>
              </a:solidFill>
              <a:latin typeface="Papyrus" pitchFamily="66" charset="0"/>
            </a:endParaRPr>
          </a:p>
          <a:p>
            <a:endParaRPr lang="it-IT" b="1" dirty="0" smtClean="0">
              <a:solidFill>
                <a:srgbClr val="FFC000"/>
              </a:solidFill>
              <a:latin typeface="Papyrus" pitchFamily="66" charset="0"/>
            </a:endParaRPr>
          </a:p>
        </p:txBody>
      </p:sp>
      <p:pic>
        <p:nvPicPr>
          <p:cNvPr id="51202" name="Picture 2" descr="File:Guep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941257"/>
            <a:ext cx="2317676" cy="1903805"/>
          </a:xfrm>
          <a:prstGeom prst="rect">
            <a:avLst/>
          </a:prstGeom>
          <a:noFill/>
        </p:spPr>
      </p:pic>
      <p:pic>
        <p:nvPicPr>
          <p:cNvPr id="5" name="Picture 10" descr="http://www.icstigliano.it/slideshow/p028_0_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066902" y="5059806"/>
            <a:ext cx="1922964" cy="1440160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2785220" y="5445224"/>
            <a:ext cx="45230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i="1" dirty="0" err="1" smtClean="0">
                <a:solidFill>
                  <a:schemeClr val="bg1"/>
                </a:solidFill>
                <a:latin typeface="Papyrus" pitchFamily="66" charset="0"/>
              </a:rPr>
              <a:t>Dolichovespula</a:t>
            </a:r>
            <a:r>
              <a:rPr lang="it-IT" sz="2800" b="1" i="1" dirty="0" smtClean="0">
                <a:solidFill>
                  <a:schemeClr val="bg1"/>
                </a:solidFill>
                <a:latin typeface="Papyrus" pitchFamily="66" charset="0"/>
              </a:rPr>
              <a:t> </a:t>
            </a:r>
            <a:r>
              <a:rPr lang="it-IT" sz="2800" b="1" i="1" dirty="0" err="1" smtClean="0">
                <a:solidFill>
                  <a:schemeClr val="bg1"/>
                </a:solidFill>
                <a:latin typeface="Papyrus" pitchFamily="66" charset="0"/>
              </a:rPr>
              <a:t>sylvestris</a:t>
            </a:r>
            <a:endParaRPr lang="it-IT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633077"/>
              </p:ext>
            </p:extLst>
          </p:nvPr>
        </p:nvGraphicFramePr>
        <p:xfrm>
          <a:off x="2051720" y="132584"/>
          <a:ext cx="5112568" cy="6608784"/>
        </p:xfrm>
        <a:graphic>
          <a:graphicData uri="http://schemas.openxmlformats.org/drawingml/2006/table">
            <a:tbl>
              <a:tblPr/>
              <a:tblGrid>
                <a:gridCol w="2564712"/>
                <a:gridCol w="2547856"/>
              </a:tblGrid>
              <a:tr h="187158">
                <a:tc>
                  <a:txBody>
                    <a:bodyPr/>
                    <a:lstStyle/>
                    <a:p>
                      <a:r>
                        <a:rPr lang="it-IT" sz="1100" dirty="0"/>
                        <a:t>COMPOSIZIONE DEL VELENO DELLE </a:t>
                      </a:r>
                      <a:r>
                        <a:rPr lang="it-IT" sz="1100" dirty="0">
                          <a:solidFill>
                            <a:srgbClr val="00B0F0"/>
                          </a:solidFill>
                        </a:rPr>
                        <a:t>VESPE </a:t>
                      </a:r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COMPOSIZIONE DEL VELENO DELLE </a:t>
                      </a:r>
                      <a:r>
                        <a:rPr lang="it-IT" sz="1100" dirty="0">
                          <a:solidFill>
                            <a:srgbClr val="FF00FF"/>
                          </a:solidFill>
                        </a:rPr>
                        <a:t>API</a:t>
                      </a:r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7158">
                <a:tc>
                  <a:txBody>
                    <a:bodyPr/>
                    <a:lstStyle/>
                    <a:p>
                      <a:r>
                        <a:rPr lang="it-IT" sz="1100" b="1" i="1" dirty="0"/>
                        <a:t>SOSTANZE A BASSO PESO MOLECOLARE</a:t>
                      </a:r>
                      <a:endParaRPr lang="it-IT" sz="1100" b="1" dirty="0"/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b="1" i="1" dirty="0"/>
                        <a:t>SOSTANZE A BASSO PESO MOLECOLARE</a:t>
                      </a:r>
                      <a:endParaRPr lang="it-IT" sz="1100" b="1" dirty="0"/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6947">
                <a:tc>
                  <a:txBody>
                    <a:bodyPr/>
                    <a:lstStyle/>
                    <a:p>
                      <a:r>
                        <a:rPr lang="it-IT" sz="1100" dirty="0"/>
                        <a:t>Istamina</a:t>
                      </a:r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/>
                        <a:t>Istamina </a:t>
                      </a:r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6947">
                <a:tc>
                  <a:txBody>
                    <a:bodyPr/>
                    <a:lstStyle/>
                    <a:p>
                      <a:r>
                        <a:rPr lang="it-IT" sz="1100" dirty="0"/>
                        <a:t>Tiramina</a:t>
                      </a:r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/>
                        <a:t>Dopamina </a:t>
                      </a:r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8024">
                <a:tc>
                  <a:txBody>
                    <a:bodyPr/>
                    <a:lstStyle/>
                    <a:p>
                      <a:r>
                        <a:rPr lang="it-IT" sz="1100"/>
                        <a:t>Dopamina</a:t>
                      </a:r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/>
                        <a:t>Norepinefrina </a:t>
                      </a:r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6947">
                <a:tc>
                  <a:txBody>
                    <a:bodyPr/>
                    <a:lstStyle/>
                    <a:p>
                      <a:r>
                        <a:rPr lang="it-IT" sz="1100" dirty="0"/>
                        <a:t>Epinefrina </a:t>
                      </a:r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/>
                        <a:t>Amino acidi </a:t>
                      </a:r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6947">
                <a:tc>
                  <a:txBody>
                    <a:bodyPr/>
                    <a:lstStyle/>
                    <a:p>
                      <a:r>
                        <a:rPr lang="it-IT" sz="1100"/>
                        <a:t>Norepinefrina</a:t>
                      </a:r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 err="1"/>
                        <a:t>Oligopeptidi</a:t>
                      </a:r>
                      <a:r>
                        <a:rPr lang="it-IT" sz="1100" dirty="0"/>
                        <a:t> </a:t>
                      </a:r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6947">
                <a:tc>
                  <a:txBody>
                    <a:bodyPr/>
                    <a:lstStyle/>
                    <a:p>
                      <a:r>
                        <a:rPr lang="it-IT" sz="1100"/>
                        <a:t>Serotonina </a:t>
                      </a:r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/>
                        <a:t>Fosfolipidi </a:t>
                      </a:r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6947">
                <a:tc>
                  <a:txBody>
                    <a:bodyPr/>
                    <a:lstStyle/>
                    <a:p>
                      <a:r>
                        <a:rPr lang="it-IT" sz="1100"/>
                        <a:t>Acetilcolina</a:t>
                      </a:r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/>
                        <a:t>Carboidrati </a:t>
                      </a:r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6947">
                <a:tc>
                  <a:txBody>
                    <a:bodyPr/>
                    <a:lstStyle/>
                    <a:p>
                      <a:r>
                        <a:rPr lang="it-IT" sz="1100" dirty="0"/>
                        <a:t>Putrescina </a:t>
                      </a:r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100"/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6947">
                <a:tc>
                  <a:txBody>
                    <a:bodyPr/>
                    <a:lstStyle/>
                    <a:p>
                      <a:r>
                        <a:rPr lang="it-IT" sz="1100"/>
                        <a:t>Spermidina </a:t>
                      </a:r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6947">
                <a:tc>
                  <a:txBody>
                    <a:bodyPr/>
                    <a:lstStyle/>
                    <a:p>
                      <a:r>
                        <a:rPr lang="it-IT" sz="1100"/>
                        <a:t>Spermina </a:t>
                      </a:r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100"/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6947">
                <a:tc gridSpan="2">
                  <a:txBody>
                    <a:bodyPr/>
                    <a:lstStyle/>
                    <a:p>
                      <a:endParaRPr lang="it-IT" sz="1100"/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06947">
                <a:tc>
                  <a:txBody>
                    <a:bodyPr/>
                    <a:lstStyle/>
                    <a:p>
                      <a:r>
                        <a:rPr lang="it-IT" sz="1100" b="1" i="1" dirty="0"/>
                        <a:t>PEPTIDI</a:t>
                      </a:r>
                      <a:endParaRPr lang="it-IT" sz="1100" b="1" dirty="0"/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b="1" i="1" dirty="0"/>
                        <a:t>PEPTIDI</a:t>
                      </a:r>
                      <a:endParaRPr lang="it-IT" sz="1100" b="1" dirty="0"/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6947">
                <a:tc>
                  <a:txBody>
                    <a:bodyPr/>
                    <a:lstStyle/>
                    <a:p>
                      <a:r>
                        <a:rPr lang="it-IT" sz="1100"/>
                        <a:t>Chinine</a:t>
                      </a:r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 err="1"/>
                        <a:t>Mellittina</a:t>
                      </a:r>
                      <a:endParaRPr lang="it-IT" sz="1100" dirty="0"/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6947">
                <a:tc>
                  <a:txBody>
                    <a:bodyPr/>
                    <a:lstStyle/>
                    <a:p>
                      <a:r>
                        <a:rPr lang="it-IT" sz="1100"/>
                        <a:t>Mastoporani</a:t>
                      </a:r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/>
                        <a:t>Apamina</a:t>
                      </a:r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7158">
                <a:tc>
                  <a:txBody>
                    <a:bodyPr/>
                    <a:lstStyle/>
                    <a:p>
                      <a:r>
                        <a:rPr lang="it-IT" sz="1100"/>
                        <a:t>Peptide chemiotattico</a:t>
                      </a:r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Peptide 401 degranulante le mast-cellule </a:t>
                      </a:r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6947"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/>
                        <a:t>Secapina</a:t>
                      </a:r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6947">
                <a:tc>
                  <a:txBody>
                    <a:bodyPr/>
                    <a:lstStyle/>
                    <a:p>
                      <a:endParaRPr lang="it-IT" sz="1100"/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/>
                        <a:t>Tertiapina</a:t>
                      </a:r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6947"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/>
                        <a:t>Inibitore delle proteasi</a:t>
                      </a:r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6947">
                <a:tc>
                  <a:txBody>
                    <a:bodyPr/>
                    <a:lstStyle/>
                    <a:p>
                      <a:endParaRPr lang="it-IT" sz="1100"/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/>
                        <a:t>Procamina A e B</a:t>
                      </a:r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6947">
                <a:tc gridSpan="2">
                  <a:txBody>
                    <a:bodyPr/>
                    <a:lstStyle/>
                    <a:p>
                      <a:endParaRPr lang="it-IT" sz="1100"/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87158">
                <a:tc>
                  <a:txBody>
                    <a:bodyPr/>
                    <a:lstStyle/>
                    <a:p>
                      <a:r>
                        <a:rPr lang="it-IT" sz="1100" b="1" i="1" dirty="0"/>
                        <a:t>SOSTANZE AD ALTO PESO MOLECOLARE</a:t>
                      </a:r>
                      <a:endParaRPr lang="it-IT" sz="1100" b="1" dirty="0"/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b="1" i="1" dirty="0"/>
                        <a:t>SOSTANZE AD ALTO PESO MOLECOLARE</a:t>
                      </a:r>
                      <a:endParaRPr lang="it-IT" sz="1100" b="1" dirty="0"/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6947">
                <a:tc>
                  <a:txBody>
                    <a:bodyPr/>
                    <a:lstStyle/>
                    <a:p>
                      <a:r>
                        <a:rPr lang="it-IT" sz="1100" dirty="0" err="1"/>
                        <a:t>Fosfolipasi</a:t>
                      </a:r>
                      <a:r>
                        <a:rPr lang="it-IT" sz="1100" dirty="0"/>
                        <a:t> A e B </a:t>
                      </a:r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 err="1"/>
                        <a:t>Fosfolipasi</a:t>
                      </a:r>
                      <a:r>
                        <a:rPr lang="it-IT" sz="1100" dirty="0"/>
                        <a:t> A e B</a:t>
                      </a:r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6947">
                <a:tc>
                  <a:txBody>
                    <a:bodyPr/>
                    <a:lstStyle/>
                    <a:p>
                      <a:r>
                        <a:rPr lang="it-IT" sz="1100"/>
                        <a:t>Ialuronidasi </a:t>
                      </a:r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/>
                        <a:t>Ialuronidasi</a:t>
                      </a:r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6947">
                <a:tc>
                  <a:txBody>
                    <a:bodyPr/>
                    <a:lstStyle/>
                    <a:p>
                      <a:r>
                        <a:rPr lang="it-IT" sz="1100"/>
                        <a:t>Fosfatasi acida </a:t>
                      </a:r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/>
                        <a:t>Fosfomonoesterasi acida</a:t>
                      </a:r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6947">
                <a:tc>
                  <a:txBody>
                    <a:bodyPr/>
                    <a:lstStyle/>
                    <a:p>
                      <a:r>
                        <a:rPr lang="it-IT" sz="1100"/>
                        <a:t>Fosfatasi alcalina </a:t>
                      </a:r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b="1" dirty="0" err="1"/>
                        <a:t>a-</a:t>
                      </a:r>
                      <a:r>
                        <a:rPr lang="it-IT" sz="1100" dirty="0" err="1"/>
                        <a:t>D-Glucosidasi</a:t>
                      </a:r>
                      <a:endParaRPr lang="it-IT" sz="1100" dirty="0"/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6947">
                <a:tc>
                  <a:txBody>
                    <a:bodyPr/>
                    <a:lstStyle/>
                    <a:p>
                      <a:r>
                        <a:rPr lang="it-IT" sz="1100"/>
                        <a:t>Proteasi</a:t>
                      </a:r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6947">
                <a:tc>
                  <a:txBody>
                    <a:bodyPr/>
                    <a:lstStyle/>
                    <a:p>
                      <a:r>
                        <a:rPr lang="it-IT" sz="1100" dirty="0" err="1"/>
                        <a:t>DNAasi</a:t>
                      </a:r>
                      <a:endParaRPr lang="it-IT" sz="1100" dirty="0"/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6947">
                <a:tc>
                  <a:txBody>
                    <a:bodyPr/>
                    <a:lstStyle/>
                    <a:p>
                      <a:r>
                        <a:rPr lang="it-IT" sz="1100"/>
                        <a:t>Colinesterasi</a:t>
                      </a:r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6947">
                <a:tc>
                  <a:txBody>
                    <a:bodyPr/>
                    <a:lstStyle/>
                    <a:p>
                      <a:r>
                        <a:rPr lang="it-IT" sz="1100"/>
                        <a:t>Istidindecarbossilasi</a:t>
                      </a:r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6947">
                <a:tc>
                  <a:txBody>
                    <a:bodyPr/>
                    <a:lstStyle/>
                    <a:p>
                      <a:r>
                        <a:rPr lang="it-IT" sz="1100"/>
                        <a:t>"Antigene 5"</a:t>
                      </a:r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100"/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6947">
                <a:tc>
                  <a:txBody>
                    <a:bodyPr/>
                    <a:lstStyle/>
                    <a:p>
                      <a:r>
                        <a:rPr lang="it-IT" sz="1100"/>
                        <a:t>"Vmac 1"</a:t>
                      </a:r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100"/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7744">
                <a:tc>
                  <a:txBody>
                    <a:bodyPr/>
                    <a:lstStyle/>
                    <a:p>
                      <a:r>
                        <a:rPr lang="it-IT" sz="1100" dirty="0"/>
                        <a:t>"</a:t>
                      </a:r>
                      <a:r>
                        <a:rPr lang="it-IT" sz="1100" dirty="0" err="1"/>
                        <a:t>Vmac</a:t>
                      </a:r>
                      <a:r>
                        <a:rPr lang="it-IT" sz="1100" dirty="0"/>
                        <a:t> 3"</a:t>
                      </a:r>
                    </a:p>
                  </a:txBody>
                  <a:tcPr marL="26737" marR="26737" marT="13368" marB="13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 marL="26737" marR="26737" marT="13368" marB="13368"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2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00B0F0"/>
                </a:solidFill>
                <a:latin typeface="Papyrus" pitchFamily="66" charset="0"/>
              </a:rPr>
              <a:t>La puntura di tali animali </a:t>
            </a:r>
            <a:r>
              <a:rPr lang="it-IT" sz="2400" b="1" dirty="0" err="1" smtClean="0">
                <a:solidFill>
                  <a:srgbClr val="00B0F0"/>
                </a:solidFill>
                <a:latin typeface="Papyrus" pitchFamily="66" charset="0"/>
              </a:rPr>
              <a:t>^può</a:t>
            </a:r>
            <a:r>
              <a:rPr lang="it-IT" sz="2400" b="1" dirty="0" smtClean="0">
                <a:solidFill>
                  <a:srgbClr val="00B0F0"/>
                </a:solidFill>
                <a:latin typeface="Papyrus" pitchFamily="66" charset="0"/>
              </a:rPr>
              <a:t> diventare pericolosa quando:</a:t>
            </a:r>
          </a:p>
          <a:p>
            <a:endParaRPr lang="it-IT" sz="2400" dirty="0" smtClean="0">
              <a:solidFill>
                <a:srgbClr val="FFC000"/>
              </a:solidFill>
              <a:latin typeface="Papyrus" pitchFamily="66" charset="0"/>
            </a:endParaRP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• Il soggetto punto è </a:t>
            </a:r>
            <a:r>
              <a:rPr lang="it-IT" u="sng" dirty="0" smtClean="0">
                <a:solidFill>
                  <a:srgbClr val="FFC000"/>
                </a:solidFill>
                <a:latin typeface="Papyrus" pitchFamily="66" charset="0"/>
              </a:rPr>
              <a:t>allergico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al veleno iniettato.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• La </a:t>
            </a:r>
            <a:r>
              <a:rPr lang="it-IT" u="sng" dirty="0" smtClean="0">
                <a:solidFill>
                  <a:srgbClr val="FFC000"/>
                </a:solidFill>
                <a:latin typeface="Papyrus" pitchFamily="66" charset="0"/>
              </a:rPr>
              <a:t>sede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della puntura è il viso, la gola, la lingua o un occhio.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• Il </a:t>
            </a:r>
            <a:r>
              <a:rPr lang="it-IT" u="sng" dirty="0" smtClean="0">
                <a:solidFill>
                  <a:srgbClr val="FFC000"/>
                </a:solidFill>
                <a:latin typeface="Papyrus" pitchFamily="66" charset="0"/>
              </a:rPr>
              <a:t>numero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delle punture è elevato.</a:t>
            </a:r>
          </a:p>
          <a:p>
            <a:endParaRPr lang="it-IT" dirty="0" smtClean="0">
              <a:solidFill>
                <a:srgbClr val="FFC000"/>
              </a:solidFill>
              <a:latin typeface="Papyrus" pitchFamily="66" charset="0"/>
            </a:endParaRP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• Sintomi </a:t>
            </a:r>
            <a:r>
              <a:rPr lang="it-IT" dirty="0" smtClean="0">
                <a:solidFill>
                  <a:srgbClr val="FF00FF"/>
                </a:solidFill>
                <a:latin typeface="Papyrus" pitchFamily="66" charset="0"/>
              </a:rPr>
              <a:t>locali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di una puntura: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o dolore pungente e prurito;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o gonfiore, arrossamento e calore della zona della puntura.</a:t>
            </a:r>
          </a:p>
          <a:p>
            <a:endParaRPr lang="it-IT" dirty="0" smtClean="0">
              <a:solidFill>
                <a:srgbClr val="FFC000"/>
              </a:solidFill>
              <a:latin typeface="Papyrus" pitchFamily="66" charset="0"/>
            </a:endParaRP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• Sintomi </a:t>
            </a:r>
            <a:r>
              <a:rPr lang="it-IT" dirty="0" smtClean="0">
                <a:solidFill>
                  <a:srgbClr val="FF00FF"/>
                </a:solidFill>
                <a:latin typeface="Papyrus" pitchFamily="66" charset="0"/>
              </a:rPr>
              <a:t>generali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in caso di punture multiple: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o mal di testa, stato confusionale, possibile incoscienza;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o febbre, crampi muscolari e addominali.</a:t>
            </a:r>
          </a:p>
          <a:p>
            <a:endParaRPr lang="it-IT" dirty="0" smtClean="0">
              <a:solidFill>
                <a:srgbClr val="FFC000"/>
              </a:solidFill>
              <a:latin typeface="Papyrus" pitchFamily="66" charset="0"/>
            </a:endParaRP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• Sintomi </a:t>
            </a:r>
            <a:r>
              <a:rPr lang="it-IT" dirty="0" smtClean="0">
                <a:solidFill>
                  <a:srgbClr val="FF00FF"/>
                </a:solidFill>
                <a:latin typeface="Papyrus" pitchFamily="66" charset="0"/>
              </a:rPr>
              <a:t>di reazioni allergiche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: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o debolezza, nausea, vertigini,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shock anafilattico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;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o gonfiore in tutto il corpo, soprattutto sul viso;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o difficoltà di respirazione per edema della glottide;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o diarrea;</a:t>
            </a:r>
          </a:p>
          <a:p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con possibile morte rapida per asfissia!!!</a:t>
            </a:r>
          </a:p>
        </p:txBody>
      </p:sp>
      <p:pic>
        <p:nvPicPr>
          <p:cNvPr id="6146" name="Picture 2" descr="http://apicolturaciccone.it/didattica/schema-puntura-di-ap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8408" y="3645024"/>
            <a:ext cx="3600399" cy="2880320"/>
          </a:xfrm>
          <a:prstGeom prst="rect">
            <a:avLst/>
          </a:prstGeom>
          <a:noFill/>
        </p:spPr>
      </p:pic>
      <p:pic>
        <p:nvPicPr>
          <p:cNvPr id="6148" name="Picture 4" descr="Da un mio caso clinico: una paziente che aveva avuto uno shock anafilattico dopo puntura di vespa al bracci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7430" y="1052736"/>
            <a:ext cx="2956570" cy="1861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88640"/>
            <a:ext cx="8172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00B0F0"/>
                </a:solidFill>
                <a:latin typeface="Papyrus" pitchFamily="66" charset="0"/>
              </a:rPr>
              <a:t>Sintomi allergici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/>
            </a:r>
            <a:br>
              <a:rPr lang="it-IT" dirty="0" smtClean="0">
                <a:solidFill>
                  <a:srgbClr val="FFC000"/>
                </a:solidFill>
                <a:latin typeface="Papyrus" pitchFamily="66" charset="0"/>
              </a:rPr>
            </a:b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Nelle persone allergiche al veleno possono manifestarsi, in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occasione di </a:t>
            </a:r>
            <a:r>
              <a:rPr lang="it-IT" dirty="0" smtClean="0">
                <a:solidFill>
                  <a:srgbClr val="FF00FF"/>
                </a:solidFill>
                <a:latin typeface="Papyrus" pitchFamily="66" charset="0"/>
              </a:rPr>
              <a:t>nuove punture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 gravi sintomi</a:t>
            </a:r>
            <a:r>
              <a:rPr lang="it-IT" b="1" dirty="0" smtClean="0">
                <a:solidFill>
                  <a:srgbClr val="FFC000"/>
                </a:solidFill>
                <a:latin typeface="Papyrus" pitchFamily="66" charset="0"/>
              </a:rPr>
              <a:t>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che interessano tutto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l’organismo.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In questi casi, si parla di </a:t>
            </a:r>
            <a:r>
              <a:rPr lang="it-IT" b="1" dirty="0" smtClean="0">
                <a:solidFill>
                  <a:srgbClr val="FF00FF"/>
                </a:solidFill>
                <a:latin typeface="Papyrus" pitchFamily="66" charset="0"/>
              </a:rPr>
              <a:t>shock anafilattico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che, a sua volta, provoca sintomi molto fastidiosi e pericolosi: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difficoltà respiratorie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marcato abbassamento della pressione arteriosa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prurito e orticaria generalizzati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 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I </a:t>
            </a:r>
            <a:r>
              <a:rPr lang="it-IT" b="1" dirty="0" smtClean="0">
                <a:solidFill>
                  <a:srgbClr val="00B0F0"/>
                </a:solidFill>
                <a:latin typeface="Papyrus" pitchFamily="66" charset="0"/>
              </a:rPr>
              <a:t>sintomi</a:t>
            </a:r>
            <a:r>
              <a:rPr lang="it-IT" b="1" dirty="0" smtClean="0">
                <a:solidFill>
                  <a:srgbClr val="FFC000"/>
                </a:solidFill>
                <a:latin typeface="Papyrus" pitchFamily="66" charset="0"/>
              </a:rPr>
              <a:t>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dello shock anafilattico compaiono nei “</a:t>
            </a:r>
            <a:r>
              <a:rPr lang="it-IT" b="1" dirty="0" smtClean="0">
                <a:solidFill>
                  <a:srgbClr val="5DFB25"/>
                </a:solidFill>
                <a:latin typeface="Papyrus" pitchFamily="66" charset="0"/>
              </a:rPr>
              <a:t>minuti successivi alle punture</a:t>
            </a:r>
            <a:r>
              <a:rPr lang="it-IT" b="1" dirty="0" smtClean="0">
                <a:solidFill>
                  <a:srgbClr val="FFC000"/>
                </a:solidFill>
                <a:latin typeface="Papyrus" pitchFamily="66" charset="0"/>
              </a:rPr>
              <a:t>”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 e si affiancano alla reazione locale descritta prima.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Si tratta di un 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evento particolarmente pericoloso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: ogni anno in Italia diverse persone muoiono in conseguenza dello shock anafilattico causato dalle </a:t>
            </a:r>
            <a:r>
              <a:rPr lang="it-IT" b="1" dirty="0" smtClean="0">
                <a:solidFill>
                  <a:srgbClr val="FFC000"/>
                </a:solidFill>
                <a:latin typeface="Papyrus" pitchFamily="66" charset="0"/>
              </a:rPr>
              <a:t>punture di insetti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(per confronto si pensi che il temutissimo morso di vipera non è quasi mai mortale).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 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Proprio per il fatto di essere “</a:t>
            </a:r>
            <a:r>
              <a:rPr lang="it-IT" b="1" dirty="0" smtClean="0">
                <a:solidFill>
                  <a:srgbClr val="5DFB25"/>
                </a:solidFill>
                <a:latin typeface="Papyrus" pitchFamily="66" charset="0"/>
              </a:rPr>
              <a:t>indipendente dalla quantità di veleno iniettato”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 può succedere che </a:t>
            </a:r>
            <a:r>
              <a:rPr lang="it-IT" dirty="0" smtClean="0">
                <a:solidFill>
                  <a:srgbClr val="FF00FF"/>
                </a:solidFill>
                <a:latin typeface="Papyrus" pitchFamily="66" charset="0"/>
              </a:rPr>
              <a:t>anche una sola puntura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scateni uno </a:t>
            </a:r>
            <a:r>
              <a:rPr lang="it-IT" dirty="0" smtClean="0">
                <a:solidFill>
                  <a:srgbClr val="FF00FF"/>
                </a:solidFill>
                <a:latin typeface="Papyrus" pitchFamily="66" charset="0"/>
              </a:rPr>
              <a:t>shock anafilattico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che porta a morte in pochi istanti.</a:t>
            </a:r>
            <a:endParaRPr lang="it-IT" dirty="0">
              <a:solidFill>
                <a:srgbClr val="FFC000"/>
              </a:solidFill>
              <a:latin typeface="Papyrus" pitchFamily="66" charset="0"/>
            </a:endParaRPr>
          </a:p>
        </p:txBody>
      </p:sp>
      <p:pic>
        <p:nvPicPr>
          <p:cNvPr id="5126" name="Picture 6" descr="http://rlv.zcache.com/medical_alert_keychain_bee_sting_allergy-p146419501012449402xz0g3_1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5705872"/>
            <a:ext cx="1152128" cy="1152128"/>
          </a:xfrm>
          <a:prstGeom prst="rect">
            <a:avLst/>
          </a:prstGeom>
          <a:noFill/>
        </p:spPr>
      </p:pic>
      <p:pic>
        <p:nvPicPr>
          <p:cNvPr id="5128" name="Picture 8" descr="http://pestcemetery.com/wp-content/uploads/2009/10/Picture-5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2267744" cy="1550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13180" y="0"/>
            <a:ext cx="9036496" cy="6370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00B0F0"/>
                </a:solidFill>
                <a:latin typeface="Papyrus" pitchFamily="66" charset="0"/>
              </a:rPr>
              <a:t>Primo soccorso delle punture di imenotteri:</a:t>
            </a:r>
          </a:p>
          <a:p>
            <a:endParaRPr lang="it-IT" dirty="0" smtClean="0">
              <a:solidFill>
                <a:srgbClr val="FFC000"/>
              </a:solidFill>
              <a:latin typeface="Papyrus" pitchFamily="66" charset="0"/>
            </a:endParaRP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• Estrarre l’eventuale pungiglione di ape con la lama di un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coltello o di una forbice senza premerlo perché non inietti più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veleno.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• Lavare con acqua fredda e sapone.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• Disinfettare.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• Applicare un impacco di ghiaccio sulla puntura per rallentare l’assorbimento del veleno ed alleviare il dolore.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• Applicare un tampone medicato con ammoniaca.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• Somministrare aspirina o paracetamolo per alleviare ulteriormente il dolore.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• Osservare la vittima.</a:t>
            </a:r>
          </a:p>
          <a:p>
            <a:endParaRPr lang="it-IT" dirty="0" smtClean="0">
              <a:solidFill>
                <a:srgbClr val="FFC000"/>
              </a:solidFill>
              <a:latin typeface="Papyrus" pitchFamily="66" charset="0"/>
            </a:endParaRPr>
          </a:p>
          <a:p>
            <a:endParaRPr lang="it-IT" dirty="0" smtClean="0">
              <a:solidFill>
                <a:srgbClr val="FFC000"/>
              </a:solidFill>
              <a:latin typeface="Papyrus" pitchFamily="66" charset="0"/>
            </a:endParaRPr>
          </a:p>
          <a:p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                                 </a:t>
            </a:r>
            <a:r>
              <a:rPr lang="it-IT" sz="2400" b="1" dirty="0" smtClean="0">
                <a:solidFill>
                  <a:srgbClr val="00B0F0"/>
                </a:solidFill>
                <a:latin typeface="Papyrus" pitchFamily="66" charset="0"/>
              </a:rPr>
              <a:t>Concludendo:</a:t>
            </a:r>
          </a:p>
          <a:p>
            <a:endParaRPr lang="it-IT" dirty="0" smtClean="0">
              <a:solidFill>
                <a:srgbClr val="FFC000"/>
              </a:solidFill>
              <a:latin typeface="Papyrus" pitchFamily="66" charset="0"/>
            </a:endParaRPr>
          </a:p>
          <a:p>
            <a:r>
              <a:rPr lang="it-IT" b="1" dirty="0" smtClean="0">
                <a:solidFill>
                  <a:srgbClr val="5DFB25"/>
                </a:solidFill>
                <a:latin typeface="Papyrus" pitchFamily="66" charset="0"/>
              </a:rPr>
              <a:t>Le persone ipersensibili al veleno di IMENOTTERI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dovrebbero rivolgersi ad un </a:t>
            </a:r>
            <a:r>
              <a:rPr lang="it-IT" dirty="0" smtClean="0">
                <a:solidFill>
                  <a:srgbClr val="FF00FF"/>
                </a:solidFill>
                <a:latin typeface="Papyrus" pitchFamily="66" charset="0"/>
              </a:rPr>
              <a:t>Centro di Allergologia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per valutare l'opportunità di </a:t>
            </a:r>
            <a:r>
              <a:rPr lang="it-IT" dirty="0" smtClean="0">
                <a:solidFill>
                  <a:srgbClr val="E10FF1"/>
                </a:solidFill>
                <a:latin typeface="Papyrus" pitchFamily="66" charset="0"/>
              </a:rPr>
              <a:t>un trattamento di</a:t>
            </a:r>
          </a:p>
          <a:p>
            <a:r>
              <a:rPr lang="it-IT" dirty="0" smtClean="0">
                <a:solidFill>
                  <a:srgbClr val="E10FF1"/>
                </a:solidFill>
                <a:latin typeface="Papyrus" pitchFamily="66" charset="0"/>
              </a:rPr>
              <a:t>desensibilizzazione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e, sotto consiglio medico, dovranno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sempre avere con sé i </a:t>
            </a:r>
            <a:r>
              <a:rPr lang="it-IT" dirty="0" smtClean="0">
                <a:solidFill>
                  <a:srgbClr val="FF00FF"/>
                </a:solidFill>
                <a:latin typeface="Papyrus" pitchFamily="66" charset="0"/>
              </a:rPr>
              <a:t>farmaci antistaminici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da assumere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nel</a:t>
            </a:r>
            <a:r>
              <a:rPr lang="it-IT" dirty="0">
                <a:solidFill>
                  <a:srgbClr val="FFC000"/>
                </a:solidFill>
                <a:latin typeface="Papyrus" pitchFamily="66" charset="0"/>
              </a:rPr>
              <a:t>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caso in cui vengano punte da questi insetti. </a:t>
            </a:r>
            <a:endParaRPr lang="it-IT" dirty="0">
              <a:solidFill>
                <a:srgbClr val="FFC000"/>
              </a:solidFill>
              <a:latin typeface="Papyrus" pitchFamily="66" charset="0"/>
            </a:endParaRPr>
          </a:p>
        </p:txBody>
      </p:sp>
      <p:pic>
        <p:nvPicPr>
          <p:cNvPr id="4100" name="Picture 4" descr="http://www.healthcentral.com/common/images/1/19629_6245_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2627784" cy="2102227"/>
          </a:xfrm>
          <a:prstGeom prst="rect">
            <a:avLst/>
          </a:prstGeom>
          <a:noFill/>
        </p:spPr>
      </p:pic>
      <p:pic>
        <p:nvPicPr>
          <p:cNvPr id="9218" name="Picture 2" descr="http://4.bp.blogspot.com/_aspUQRqvKK4/TCsVeB3iXqI/AAAAAAAAAHA/yCuespVRkjg/s1600/PuntPic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1399" y="4149080"/>
            <a:ext cx="3372601" cy="2091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File:Apis mellifera Tanzan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08" y="17562"/>
            <a:ext cx="4320480" cy="4320480"/>
          </a:xfrm>
          <a:prstGeom prst="rect">
            <a:avLst/>
          </a:prstGeom>
          <a:noFill/>
        </p:spPr>
      </p:pic>
      <p:pic>
        <p:nvPicPr>
          <p:cNvPr id="1026" name="Picture 2" descr="Vespa - primo piano di Gusti Weber 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5528" y="29767"/>
            <a:ext cx="4248472" cy="2736304"/>
          </a:xfrm>
          <a:prstGeom prst="rect">
            <a:avLst/>
          </a:prstGeom>
          <a:noFill/>
        </p:spPr>
      </p:pic>
      <p:pic>
        <p:nvPicPr>
          <p:cNvPr id="1028" name="Picture 4" descr="http://myrmecologylab.files.wordpress.com/2010/09/cropped-cp-07-05-07-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99805"/>
            <a:ext cx="9144000" cy="1925053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283968" y="2996952"/>
            <a:ext cx="30963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6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Papyrus" pitchFamily="66" charset="0"/>
                <a:ea typeface="Times New Roman" pitchFamily="18" charset="0"/>
              </a:rPr>
              <a:t> THE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60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Papyrus" pitchFamily="66" charset="0"/>
                <a:ea typeface="Times New Roman" pitchFamily="18" charset="0"/>
              </a:rPr>
              <a:t> </a:t>
            </a:r>
            <a:r>
              <a:rPr kumimoji="0" lang="it-IT" sz="6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Papyrus" pitchFamily="66" charset="0"/>
                <a:ea typeface="Times New Roman" pitchFamily="18" charset="0"/>
              </a:rPr>
              <a:t>END     </a:t>
            </a:r>
            <a:endParaRPr kumimoji="0" lang="it-IT" sz="6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Papyrus" pitchFamily="66" charset="0"/>
            </a:endParaRPr>
          </a:p>
        </p:txBody>
      </p:sp>
      <p:pic>
        <p:nvPicPr>
          <p:cNvPr id="7" name="Immagine 6" descr="http://s3.amazonaws.com/uploads.kidzworld.com/article/23531/a9232i0_Bee-Sting-18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2996952"/>
            <a:ext cx="1944216" cy="1565882"/>
          </a:xfrm>
          <a:prstGeom prst="rect">
            <a:avLst/>
          </a:prstGeom>
          <a:noFill/>
        </p:spPr>
      </p:pic>
      <p:pic>
        <p:nvPicPr>
          <p:cNvPr id="8" name="Picture 2" descr="http://comeundinosauro.files.wordpress.com/2009/06/ape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5808" y="5129808"/>
            <a:ext cx="1728192" cy="1728192"/>
          </a:xfrm>
          <a:prstGeom prst="rect">
            <a:avLst/>
          </a:prstGeom>
          <a:noFill/>
        </p:spPr>
      </p:pic>
      <p:pic>
        <p:nvPicPr>
          <p:cNvPr id="9" name="Picture 4" descr="http://comeundinosauro.files.wordpress.com/2009/06/ape-tshirt2-low1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62303"/>
            <a:ext cx="1634936" cy="1595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5"/>
          <p:cNvGrpSpPr/>
          <p:nvPr/>
        </p:nvGrpSpPr>
        <p:grpSpPr>
          <a:xfrm>
            <a:off x="899592" y="764704"/>
            <a:ext cx="7405840" cy="5328592"/>
            <a:chOff x="971600" y="548680"/>
            <a:chExt cx="7333084" cy="541803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548680"/>
              <a:ext cx="7333084" cy="5418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7"/>
            <p:cNvSpPr/>
            <p:nvPr/>
          </p:nvSpPr>
          <p:spPr>
            <a:xfrm>
              <a:off x="1187624" y="620688"/>
              <a:ext cx="705678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it-IT" sz="2200" b="1" dirty="0" smtClean="0">
                  <a:solidFill>
                    <a:srgbClr val="00B0F0"/>
                  </a:solidFill>
                  <a:latin typeface="Papyrus" pitchFamily="66" charset="0"/>
                </a:rPr>
                <a:t>Conformazione generale dell’addome: </a:t>
              </a:r>
              <a:r>
                <a:rPr lang="it-IT" sz="2200" b="1" dirty="0" err="1" smtClean="0">
                  <a:solidFill>
                    <a:srgbClr val="00B0F0"/>
                  </a:solidFill>
                  <a:latin typeface="Papyrus" pitchFamily="66" charset="0"/>
                </a:rPr>
                <a:t>Sinfiti</a:t>
              </a:r>
              <a:r>
                <a:rPr lang="it-IT" sz="2200" b="1" dirty="0" smtClean="0">
                  <a:solidFill>
                    <a:srgbClr val="00B0F0"/>
                  </a:solidFill>
                  <a:latin typeface="Papyrus" pitchFamily="66" charset="0"/>
                </a:rPr>
                <a:t> - </a:t>
              </a:r>
              <a:r>
                <a:rPr lang="it-IT" sz="2200" b="1" dirty="0" err="1" smtClean="0">
                  <a:solidFill>
                    <a:srgbClr val="00B0F0"/>
                  </a:solidFill>
                  <a:latin typeface="Papyrus" pitchFamily="66" charset="0"/>
                </a:rPr>
                <a:t>Apocriti</a:t>
              </a:r>
              <a:endParaRPr lang="it-IT" sz="2200" b="1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705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260648"/>
            <a:ext cx="85689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La conformazione delle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antenne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sono lunghe e sottili, solo occasionalmente sono brevi e ispessite, oppure piegate a gomito. Possono essere differente nei due sessi; ad esempio nei </a:t>
            </a:r>
            <a:r>
              <a:rPr lang="it-IT" dirty="0" err="1" smtClean="0">
                <a:solidFill>
                  <a:srgbClr val="00B0F0"/>
                </a:solidFill>
                <a:latin typeface="Papyrus" pitchFamily="66" charset="0"/>
              </a:rPr>
              <a:t>Sinfiti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questi organi sono più lunghi negli esemplari maschi che non nelle femmine. Generalmente sono provvisti di quattro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ali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membranose in cui quelle del primo paio sono più sviluppate rispetto a quelle del secondo paio, in alcune specie sono ridotte o mancano; come nel caso delle formiche operaie. Il corpo è ricoperto da numerosi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peli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esili, di solito sono trasparenti, ma in alcune specie presentano riflessi bluastri. </a:t>
            </a:r>
            <a:br>
              <a:rPr lang="it-IT" dirty="0" smtClean="0">
                <a:solidFill>
                  <a:srgbClr val="FFC000"/>
                </a:solidFill>
                <a:latin typeface="Papyrus" pitchFamily="66" charset="0"/>
              </a:rPr>
            </a:b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Le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zampe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sono ben sviluppate, i tarsi sono formati da cinque articoli e terminano con unghie di forma diversa. </a:t>
            </a:r>
          </a:p>
          <a:p>
            <a:endParaRPr lang="it-IT" dirty="0" smtClean="0">
              <a:solidFill>
                <a:srgbClr val="FFC000"/>
              </a:solidFill>
              <a:latin typeface="Papyrus" pitchFamily="66" charset="0"/>
            </a:endParaRPr>
          </a:p>
          <a:p>
            <a:endParaRPr lang="it-IT" dirty="0" smtClean="0">
              <a:solidFill>
                <a:srgbClr val="FFC000"/>
              </a:solidFill>
              <a:latin typeface="Papyrus" pitchFamily="66" charset="0"/>
            </a:endParaRPr>
          </a:p>
          <a:p>
            <a:endParaRPr lang="it-IT" dirty="0" smtClean="0">
              <a:solidFill>
                <a:srgbClr val="FFC000"/>
              </a:solidFill>
              <a:latin typeface="Papyrus" pitchFamily="66" charset="0"/>
            </a:endParaRPr>
          </a:p>
          <a:p>
            <a:endParaRPr lang="it-IT" dirty="0" smtClean="0">
              <a:solidFill>
                <a:srgbClr val="FFC000"/>
              </a:solidFill>
              <a:latin typeface="Papyrus" pitchFamily="66" charset="0"/>
            </a:endParaRPr>
          </a:p>
          <a:p>
            <a:endParaRPr lang="it-IT" dirty="0" smtClean="0">
              <a:solidFill>
                <a:srgbClr val="FFC000"/>
              </a:solidFill>
              <a:latin typeface="Papyrus" pitchFamily="66" charset="0"/>
            </a:endParaRP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Le femmine dei </a:t>
            </a:r>
            <a:r>
              <a:rPr lang="it-IT" dirty="0" err="1" smtClean="0">
                <a:solidFill>
                  <a:srgbClr val="00B0F0"/>
                </a:solidFill>
                <a:latin typeface="Papyrus" pitchFamily="66" charset="0"/>
              </a:rPr>
              <a:t>Sinfiti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presentano generalmente un “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ovopositore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” ben sviluppato (terebra) </a:t>
            </a:r>
            <a:r>
              <a:rPr lang="it-IT" dirty="0" smtClean="0">
                <a:solidFill>
                  <a:srgbClr val="FF00FF"/>
                </a:solidFill>
                <a:latin typeface="Papyrus" pitchFamily="66" charset="0"/>
              </a:rPr>
              <a:t>che può essere modificato in pungiglione (aculeo) nel caso degli </a:t>
            </a:r>
            <a:r>
              <a:rPr lang="it-IT" dirty="0" err="1" smtClean="0">
                <a:solidFill>
                  <a:srgbClr val="00B0F0"/>
                </a:solidFill>
                <a:latin typeface="Papyrus" pitchFamily="66" charset="0"/>
              </a:rPr>
              <a:t>Apocriti</a:t>
            </a:r>
            <a:r>
              <a:rPr lang="it-IT" dirty="0" smtClean="0">
                <a:solidFill>
                  <a:srgbClr val="FF00FF"/>
                </a:solidFill>
                <a:latin typeface="Papyrus" pitchFamily="66" charset="0"/>
              </a:rPr>
              <a:t>; in questo caso l'ovopositore ha perso la funzione primaria di deposizione delle uova, assumendo quella di difesa/offesa. </a:t>
            </a:r>
          </a:p>
        </p:txBody>
      </p:sp>
      <p:sp>
        <p:nvSpPr>
          <p:cNvPr id="4" name="Freccia a destra con strisce 3"/>
          <p:cNvSpPr/>
          <p:nvPr/>
        </p:nvSpPr>
        <p:spPr>
          <a:xfrm rot="5400000">
            <a:off x="5098558" y="5539734"/>
            <a:ext cx="360040" cy="315035"/>
          </a:xfrm>
          <a:prstGeom prst="striped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FF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195736" y="5805264"/>
            <a:ext cx="54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00FF"/>
                </a:solidFill>
                <a:latin typeface="Papyrus" pitchFamily="66" charset="0"/>
              </a:rPr>
              <a:t>Quest’ultima caratteristica costituisce il principale tratto distintivo del sottordine e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perciò risulta meritevole di essere approfondito e discusso!!!</a:t>
            </a:r>
            <a:endParaRPr lang="it-IT" dirty="0">
              <a:solidFill>
                <a:srgbClr val="FFC000"/>
              </a:solidFill>
            </a:endParaRPr>
          </a:p>
        </p:txBody>
      </p:sp>
      <p:pic>
        <p:nvPicPr>
          <p:cNvPr id="6" name="Picture 4" descr="http://www.linneaforum.it/attachments/primi-passi-50/2029d1267560502-come-vedono-gli-insetti-apparato-visivo-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7" y="2780928"/>
            <a:ext cx="4380333" cy="1464230"/>
          </a:xfrm>
          <a:prstGeom prst="rect">
            <a:avLst/>
          </a:prstGeom>
          <a:noFill/>
        </p:spPr>
      </p:pic>
      <p:grpSp>
        <p:nvGrpSpPr>
          <p:cNvPr id="18" name="Gruppo 17"/>
          <p:cNvGrpSpPr/>
          <p:nvPr/>
        </p:nvGrpSpPr>
        <p:grpSpPr>
          <a:xfrm>
            <a:off x="2267744" y="3110979"/>
            <a:ext cx="2259013" cy="1254125"/>
            <a:chOff x="2915816" y="2852936"/>
            <a:chExt cx="2259013" cy="12541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2852936"/>
              <a:ext cx="2259013" cy="1254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Gruppo 12"/>
            <p:cNvGrpSpPr/>
            <p:nvPr/>
          </p:nvGrpSpPr>
          <p:grpSpPr>
            <a:xfrm>
              <a:off x="2987824" y="3068960"/>
              <a:ext cx="864095" cy="288032"/>
              <a:chOff x="0" y="5373216"/>
              <a:chExt cx="2821405" cy="1008112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373216"/>
                <a:ext cx="2788257" cy="100811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sp>
            <p:nvSpPr>
              <p:cNvPr id="12" name="Rettangolo 11"/>
              <p:cNvSpPr/>
              <p:nvPr/>
            </p:nvSpPr>
            <p:spPr>
              <a:xfrm>
                <a:off x="1187624" y="5733256"/>
                <a:ext cx="1633781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endParaRPr lang="it-IT" dirty="0" smtClean="0">
                  <a:solidFill>
                    <a:srgbClr val="FF00FF"/>
                  </a:solidFill>
                  <a:latin typeface="Papyrus" pitchFamily="66" charset="0"/>
                </a:endParaRPr>
              </a:p>
              <a:p>
                <a:endParaRPr lang="it-IT" dirty="0"/>
              </a:p>
            </p:txBody>
          </p:sp>
        </p:grpSp>
        <p:cxnSp>
          <p:nvCxnSpPr>
            <p:cNvPr id="15" name="Connettore 1 14"/>
            <p:cNvCxnSpPr>
              <a:stCxn id="12" idx="0"/>
            </p:cNvCxnSpPr>
            <p:nvPr/>
          </p:nvCxnSpPr>
          <p:spPr>
            <a:xfrm rot="16200000" flipH="1">
              <a:off x="3454225" y="3319338"/>
              <a:ext cx="401187" cy="1061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>
              <a:off x="3203848" y="3356992"/>
              <a:ext cx="144016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79512" y="188640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00B0F0"/>
                </a:solidFill>
                <a:latin typeface="Papyrus" pitchFamily="66" charset="0"/>
              </a:rPr>
              <a:t>La riproduzione e gli stadi larvali degli Imenotteri</a:t>
            </a:r>
          </a:p>
          <a:p>
            <a:endParaRPr lang="it-IT" dirty="0" smtClean="0">
              <a:solidFill>
                <a:srgbClr val="FFC000"/>
              </a:solidFill>
              <a:latin typeface="Papyrus" pitchFamily="66" charset="0"/>
            </a:endParaRP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Sono </a:t>
            </a:r>
            <a:r>
              <a:rPr lang="it-IT" dirty="0" smtClean="0">
                <a:solidFill>
                  <a:srgbClr val="5DFB25"/>
                </a:solidFill>
                <a:latin typeface="Papyrus" pitchFamily="66" charset="0"/>
              </a:rPr>
              <a:t>ovipari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; lo sviluppo è di tipo 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olometabolo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 (uovo – </a:t>
            </a:r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larva°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- pupa – immagine) e a volte </a:t>
            </a:r>
            <a:r>
              <a:rPr lang="it-IT" dirty="0" err="1" smtClean="0">
                <a:solidFill>
                  <a:srgbClr val="FF0000"/>
                </a:solidFill>
                <a:latin typeface="Papyrus" pitchFamily="66" charset="0"/>
              </a:rPr>
              <a:t>ipermetabolo</a:t>
            </a:r>
            <a:r>
              <a:rPr lang="it-IT" dirty="0" smtClean="0">
                <a:solidFill>
                  <a:srgbClr val="FF0000"/>
                </a:solidFill>
                <a:latin typeface="Papyrus" pitchFamily="66" charset="0"/>
              </a:rPr>
              <a:t> . 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Le </a:t>
            </a:r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larve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possono avere 3 paia di veri arti e un numero variabile di false zampe addominali (simili a quelle dei bruchi dei lepidotteri), oppure sono apode. Hanno una dieta vegetariana e si nutrono in particolare di foglie, molte altre sono carnivore. </a:t>
            </a:r>
          </a:p>
          <a:p>
            <a:endParaRPr lang="it-IT" dirty="0" smtClean="0">
              <a:solidFill>
                <a:srgbClr val="FFC000"/>
              </a:solidFill>
              <a:latin typeface="Papyrus" pitchFamily="66" charset="0"/>
            </a:endParaRP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In alcuni casi le femmine </a:t>
            </a:r>
            <a:r>
              <a:rPr lang="it-IT" u="sng" dirty="0" smtClean="0">
                <a:solidFill>
                  <a:srgbClr val="FFC000"/>
                </a:solidFill>
                <a:latin typeface="Papyrus" pitchFamily="66" charset="0"/>
              </a:rPr>
              <a:t>“narcotizzano”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con le loro punture le larve di altri insetti e li portano nel nido, raggiunta una certa quantità vi depongono le uova nel corpo delle prede, facendo in modo che la prole abbia abbondanti scorte di cibo.</a:t>
            </a:r>
            <a:br>
              <a:rPr lang="it-IT" dirty="0" smtClean="0">
                <a:solidFill>
                  <a:srgbClr val="FFC000"/>
                </a:solidFill>
                <a:latin typeface="Papyrus" pitchFamily="66" charset="0"/>
              </a:rPr>
            </a:b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Altre specie </a:t>
            </a:r>
            <a:r>
              <a:rPr lang="it-IT" u="sng" dirty="0" smtClean="0">
                <a:solidFill>
                  <a:srgbClr val="FFC000"/>
                </a:solidFill>
                <a:latin typeface="Papyrus" pitchFamily="66" charset="0"/>
              </a:rPr>
              <a:t>“depongono le uova”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direttamente sul corpo di un ospite oppure al suo interno, facendo sì che le larve si nutrano lentamente del corpo della vittima.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Gli “</a:t>
            </a:r>
            <a:r>
              <a:rPr lang="it-IT" u="sng" dirty="0" smtClean="0">
                <a:solidFill>
                  <a:srgbClr val="FFC000"/>
                </a:solidFill>
                <a:latin typeface="Papyrus" pitchFamily="66" charset="0"/>
              </a:rPr>
              <a:t>stadi larvali di alcuni” </a:t>
            </a:r>
            <a:r>
              <a:rPr lang="it-IT" dirty="0" smtClean="0">
                <a:solidFill>
                  <a:srgbClr val="00B0F0"/>
                </a:solidFill>
                <a:latin typeface="Papyrus" pitchFamily="66" charset="0"/>
              </a:rPr>
              <a:t>non sanno nutrirsi da soli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e quindi devono essere accuditi da adulti della stessa specie, come nel caso delle api, vespe e formiche.</a:t>
            </a:r>
          </a:p>
          <a:p>
            <a:endParaRPr lang="it-IT" dirty="0" smtClean="0">
              <a:solidFill>
                <a:srgbClr val="FFC000"/>
              </a:solidFill>
              <a:latin typeface="Papyrus" pitchFamily="66" charset="0"/>
            </a:endParaRP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Nei </a:t>
            </a:r>
            <a:r>
              <a:rPr lang="it-IT" dirty="0" err="1" smtClean="0">
                <a:solidFill>
                  <a:srgbClr val="FF00FF"/>
                </a:solidFill>
                <a:latin typeface="Papyrus" pitchFamily="66" charset="0"/>
              </a:rPr>
              <a:t>Sinfiti</a:t>
            </a:r>
            <a:r>
              <a:rPr lang="it-IT" dirty="0" smtClean="0">
                <a:solidFill>
                  <a:srgbClr val="FF00FF"/>
                </a:solidFill>
                <a:latin typeface="Papyrus" pitchFamily="66" charset="0"/>
              </a:rPr>
              <a:t> 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le larve sono simili ai bruchi dei Lepidotteri; hanno il capo ben sviluppato e sono </a:t>
            </a:r>
            <a:r>
              <a:rPr lang="it-IT" dirty="0" err="1" smtClean="0">
                <a:solidFill>
                  <a:srgbClr val="FF00FF"/>
                </a:solidFill>
                <a:latin typeface="Papyrus" pitchFamily="66" charset="0"/>
              </a:rPr>
              <a:t>polipode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, </a:t>
            </a:r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pseudozampe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che hanno la funzione di favorire i movimenti.</a:t>
            </a:r>
          </a:p>
          <a:p>
            <a:endParaRPr lang="it-IT" dirty="0" smtClean="0">
              <a:solidFill>
                <a:srgbClr val="FFC000"/>
              </a:solidFill>
              <a:latin typeface="Papyrus" pitchFamily="66" charset="0"/>
            </a:endParaRP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Negli </a:t>
            </a:r>
            <a:r>
              <a:rPr lang="it-IT" dirty="0" err="1" smtClean="0">
                <a:solidFill>
                  <a:srgbClr val="FF00FF"/>
                </a:solidFill>
                <a:latin typeface="Papyrus" pitchFamily="66" charset="0"/>
              </a:rPr>
              <a:t>Apocriti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le larve sono </a:t>
            </a:r>
            <a:r>
              <a:rPr lang="it-IT" dirty="0" smtClean="0">
                <a:solidFill>
                  <a:srgbClr val="FF00FF"/>
                </a:solidFill>
                <a:latin typeface="Papyrus" pitchFamily="66" charset="0"/>
              </a:rPr>
              <a:t>apode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e hanno un corpo generalmente ridotto.</a:t>
            </a:r>
          </a:p>
          <a:p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Le pupe sono </a:t>
            </a:r>
            <a:r>
              <a:rPr lang="it-IT" dirty="0" err="1" smtClean="0">
                <a:solidFill>
                  <a:srgbClr val="FFC000"/>
                </a:solidFill>
                <a:latin typeface="Papyrus" pitchFamily="66" charset="0"/>
              </a:rPr>
              <a:t>exarate</a:t>
            </a:r>
            <a:r>
              <a:rPr lang="it-IT" dirty="0" smtClean="0">
                <a:solidFill>
                  <a:srgbClr val="FFC000"/>
                </a:solidFill>
                <a:latin typeface="Papyrus" pitchFamily="66" charset="0"/>
              </a:rPr>
              <a:t> e spesso protette da un bozzolo lasso.</a:t>
            </a:r>
            <a:endParaRPr lang="it-IT" dirty="0">
              <a:solidFill>
                <a:srgbClr val="FFC000"/>
              </a:solidFill>
              <a:latin typeface="Papyrus" pitchFamily="66" charset="0"/>
            </a:endParaRPr>
          </a:p>
        </p:txBody>
      </p:sp>
      <p:pic>
        <p:nvPicPr>
          <p:cNvPr id="4" name="Picture 2" descr="http://comeundinosauro.files.wordpress.com/2009/06/ap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5670376"/>
            <a:ext cx="1187624" cy="1187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api.ning.com:80/files/Am1TfpWfpJPz-TGfqmLeZp7P*6UJzoVmlK87VnVquq4vCNJX4CD-EjlySG4ckvdrnDP4LnYUfoiadqmKlVHtoxOr-U4OxfVe/beelifecyc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548680"/>
            <a:ext cx="3888432" cy="57894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00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21420</TotalTime>
  <Words>4930</Words>
  <Application>Microsoft Macintosh PowerPoint</Application>
  <PresentationFormat>Presentazione su schermo (4:3)</PresentationFormat>
  <Paragraphs>487</Paragraphs>
  <Slides>54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54</vt:i4>
      </vt:variant>
    </vt:vector>
  </HeadingPairs>
  <TitlesOfParts>
    <vt:vector size="60" baseType="lpstr">
      <vt:lpstr>Calibri</vt:lpstr>
      <vt:lpstr>Papyrus</vt:lpstr>
      <vt:lpstr>Times New Roman</vt:lpstr>
      <vt:lpstr>Wingdings</vt:lpstr>
      <vt:lpstr>Arial</vt:lpstr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Regione AUSTRALIANA (Australasiatica)  Limitatamente alle subregioni: AUSTRALIANA PAPUANA NEOZELANDESE</dc:title>
  <dc:creator>Piero</dc:creator>
  <cp:lastModifiedBy>Utente di Microsoft Office</cp:lastModifiedBy>
  <cp:revision>2007</cp:revision>
  <dcterms:created xsi:type="dcterms:W3CDTF">2011-04-03T21:00:02Z</dcterms:created>
  <dcterms:modified xsi:type="dcterms:W3CDTF">2020-03-18T16:06:49Z</dcterms:modified>
</cp:coreProperties>
</file>