
<file path=[Content_Types].xml><?xml version="1.0" encoding="utf-8"?>
<Types xmlns="http://schemas.openxmlformats.org/package/2006/content-types">
  <Default Extension="xml" ContentType="application/xml"/>
  <Default Extension="jpeg" ContentType="image/jpeg"/>
  <Default Extension="wdp" ContentType="image/vnd.ms-photo"/>
  <Default Extension="gif" ContentType="image/g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34"/>
  </p:notesMasterIdLst>
  <p:sldIdLst>
    <p:sldId id="279" r:id="rId2"/>
    <p:sldId id="262" r:id="rId3"/>
    <p:sldId id="261" r:id="rId4"/>
    <p:sldId id="263" r:id="rId5"/>
    <p:sldId id="264" r:id="rId6"/>
    <p:sldId id="280" r:id="rId7"/>
    <p:sldId id="281" r:id="rId8"/>
    <p:sldId id="265" r:id="rId9"/>
    <p:sldId id="267" r:id="rId10"/>
    <p:sldId id="269" r:id="rId11"/>
    <p:sldId id="270" r:id="rId12"/>
    <p:sldId id="260" r:id="rId13"/>
    <p:sldId id="274" r:id="rId14"/>
    <p:sldId id="273" r:id="rId15"/>
    <p:sldId id="272" r:id="rId16"/>
    <p:sldId id="290" r:id="rId17"/>
    <p:sldId id="286" r:id="rId18"/>
    <p:sldId id="288" r:id="rId19"/>
    <p:sldId id="287" r:id="rId20"/>
    <p:sldId id="289" r:id="rId21"/>
    <p:sldId id="258" r:id="rId22"/>
    <p:sldId id="285" r:id="rId23"/>
    <p:sldId id="259" r:id="rId24"/>
    <p:sldId id="257" r:id="rId25"/>
    <p:sldId id="268" r:id="rId26"/>
    <p:sldId id="284" r:id="rId27"/>
    <p:sldId id="283" r:id="rId28"/>
    <p:sldId id="282" r:id="rId29"/>
    <p:sldId id="276" r:id="rId30"/>
    <p:sldId id="275" r:id="rId31"/>
    <p:sldId id="291" r:id="rId32"/>
    <p:sldId id="278" r:id="rId3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94692"/>
  </p:normalViewPr>
  <p:slideViewPr>
    <p:cSldViewPr snapToGrid="0" snapToObjects="1">
      <p:cViewPr>
        <p:scale>
          <a:sx n="90" d="100"/>
          <a:sy n="90" d="100"/>
        </p:scale>
        <p:origin x="1864"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77361-2140-1349-B16C-D3D45BCEA8AD}" type="datetimeFigureOut">
              <a:rPr lang="it-IT" smtClean="0"/>
              <a:pPr/>
              <a:t>18/03/20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E7A8F-9E78-564C-ABAF-BEDED0BDF901}" type="slidenum">
              <a:rPr lang="it-IT" smtClean="0"/>
              <a:pPr/>
              <a:t>‹n.›</a:t>
            </a:fld>
            <a:endParaRPr lang="it-IT"/>
          </a:p>
        </p:txBody>
      </p:sp>
    </p:spTree>
    <p:extLst>
      <p:ext uri="{BB962C8B-B14F-4D97-AF65-F5344CB8AC3E}">
        <p14:creationId xmlns:p14="http://schemas.microsoft.com/office/powerpoint/2010/main" val="2437496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a:t>
            </a:r>
            <a:r>
              <a:rPr lang="it-IT" dirty="0" err="1" smtClean="0"/>
              <a:t>Spermatophyta</a:t>
            </a:r>
            <a:r>
              <a:rPr lang="it-IT" dirty="0" smtClean="0"/>
              <a:t> sono un raggruppamento o superdivisione</a:t>
            </a:r>
            <a:r>
              <a:rPr lang="it-IT" baseline="0" dirty="0" smtClean="0"/>
              <a:t> nella quale sono comprese sia piante vascolari (gimnosperme) oltre che le Angiosperme, le comuni piante a fiore.</a:t>
            </a:r>
            <a:endParaRPr lang="it-IT" dirty="0"/>
          </a:p>
        </p:txBody>
      </p:sp>
      <p:sp>
        <p:nvSpPr>
          <p:cNvPr id="4" name="Segnaposto numero diapositiva 3"/>
          <p:cNvSpPr>
            <a:spLocks noGrp="1"/>
          </p:cNvSpPr>
          <p:nvPr>
            <p:ph type="sldNum" sz="quarter" idx="10"/>
          </p:nvPr>
        </p:nvSpPr>
        <p:spPr/>
        <p:txBody>
          <a:bodyPr/>
          <a:lstStyle/>
          <a:p>
            <a:fld id="{82FE7A8F-9E78-564C-ABAF-BEDED0BDF901}" type="slidenum">
              <a:rPr lang="it-IT" smtClean="0"/>
              <a:pPr/>
              <a:t>2</a:t>
            </a:fld>
            <a:endParaRPr lang="it-IT"/>
          </a:p>
        </p:txBody>
      </p:sp>
    </p:spTree>
    <p:extLst>
      <p:ext uri="{BB962C8B-B14F-4D97-AF65-F5344CB8AC3E}">
        <p14:creationId xmlns:p14="http://schemas.microsoft.com/office/powerpoint/2010/main" val="2136246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Per</a:t>
            </a:r>
            <a:r>
              <a:rPr lang="it-IT" baseline="0" dirty="0" smtClean="0"/>
              <a:t> spiegare bene come si formano e cosa è di preciso il polline è necessario capire da dove viene prodotto il polline e quindi quali sono le parti della pianta che consentono la sua formazione. Nelle Gimnosperme, le piante come il Pino ad esempio, sono presenti due formazioni che prendono il nome di strobili. Si distinguono uno strobilo Maschile e uno femminile, al fine però della nostra ricerca dell’origine del polline ci concentreremo solo su quello maschile. Perché ricordate il polline è una componente esclusivamente maschile. Allora lo strobilo maschile ha una forma di piccolo cono, come una piccola pigna, in cui sono </a:t>
            </a:r>
            <a:r>
              <a:rPr lang="it-IT" baseline="0" dirty="0" err="1" smtClean="0"/>
              <a:t>pren</a:t>
            </a:r>
            <a:endParaRPr lang="it-IT" dirty="0"/>
          </a:p>
        </p:txBody>
      </p:sp>
      <p:sp>
        <p:nvSpPr>
          <p:cNvPr id="4" name="Segnaposto numero diapositiva 3"/>
          <p:cNvSpPr>
            <a:spLocks noGrp="1"/>
          </p:cNvSpPr>
          <p:nvPr>
            <p:ph type="sldNum" sz="quarter" idx="10"/>
          </p:nvPr>
        </p:nvSpPr>
        <p:spPr/>
        <p:txBody>
          <a:bodyPr/>
          <a:lstStyle/>
          <a:p>
            <a:fld id="{82FE7A8F-9E78-564C-ABAF-BEDED0BDF901}" type="slidenum">
              <a:rPr lang="it-IT" smtClean="0"/>
              <a:pPr/>
              <a:t>4</a:t>
            </a:fld>
            <a:endParaRPr lang="it-IT"/>
          </a:p>
        </p:txBody>
      </p:sp>
    </p:spTree>
    <p:extLst>
      <p:ext uri="{BB962C8B-B14F-4D97-AF65-F5344CB8AC3E}">
        <p14:creationId xmlns:p14="http://schemas.microsoft.com/office/powerpoint/2010/main" val="107038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Si</a:t>
            </a:r>
            <a:r>
              <a:rPr lang="it-IT" baseline="0" dirty="0" smtClean="0"/>
              <a:t> intende i trasporto del polline dalle sacche polliniche all’ovulo (nelle Gimnosperme) , dallo stimma di un pistillo affine nella Angiosperme. </a:t>
            </a:r>
          </a:p>
          <a:p>
            <a:r>
              <a:rPr lang="it-IT" baseline="0" dirty="0" smtClean="0"/>
              <a:t>Diversi tipi impollinazione:</a:t>
            </a:r>
          </a:p>
          <a:p>
            <a:r>
              <a:rPr lang="it-IT" baseline="0" dirty="0" smtClean="0"/>
              <a:t>- Autogamia o Autoimpollinazione: il polline è trasportato dagli stami allo stimma dello stesso fiore, che ovviamente è ermafrodita. </a:t>
            </a:r>
            <a:endParaRPr lang="it-IT" dirty="0"/>
          </a:p>
        </p:txBody>
      </p:sp>
      <p:sp>
        <p:nvSpPr>
          <p:cNvPr id="4" name="Segnaposto numero diapositiva 3"/>
          <p:cNvSpPr>
            <a:spLocks noGrp="1"/>
          </p:cNvSpPr>
          <p:nvPr>
            <p:ph type="sldNum" sz="quarter" idx="10"/>
          </p:nvPr>
        </p:nvSpPr>
        <p:spPr/>
        <p:txBody>
          <a:bodyPr/>
          <a:lstStyle/>
          <a:p>
            <a:fld id="{82FE7A8F-9E78-564C-ABAF-BEDED0BDF901}" type="slidenum">
              <a:rPr lang="it-IT" smtClean="0"/>
              <a:pPr/>
              <a:t>12</a:t>
            </a:fld>
            <a:endParaRPr lang="it-IT"/>
          </a:p>
        </p:txBody>
      </p:sp>
    </p:spTree>
    <p:extLst>
      <p:ext uri="{BB962C8B-B14F-4D97-AF65-F5344CB8AC3E}">
        <p14:creationId xmlns:p14="http://schemas.microsoft.com/office/powerpoint/2010/main" val="6345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 sintomi classici sono irritazione e l’infiammazione di alcune aree del naso, e la tosse, fino all’insorgere di crisi di tipo asmatico; spesso questi disturbi vengono accompagnati da altri sintomi a carico degli occhi, con prurito e lacrimazione profusa (a volte irritante).</a:t>
            </a:r>
          </a:p>
          <a:p>
            <a:r>
              <a:rPr lang="it-IT" dirty="0" smtClean="0"/>
              <a:t>Più raramente si verificano manifestazioni a carico della pelle o altri organi interni. Talvolta possono anche subentrare implicazioni alimentari, dovute a</a:t>
            </a:r>
          </a:p>
          <a:p>
            <a:r>
              <a:rPr lang="it-IT" smtClean="0"/>
              <a:t>cross-reattività polline-alimento, in particolare con alcuni tipi di frutta e verdura.</a:t>
            </a:r>
          </a:p>
          <a:p>
            <a:endParaRPr lang="it-IT" dirty="0"/>
          </a:p>
        </p:txBody>
      </p:sp>
      <p:sp>
        <p:nvSpPr>
          <p:cNvPr id="4" name="Segnaposto numero diapositiva 3"/>
          <p:cNvSpPr>
            <a:spLocks noGrp="1"/>
          </p:cNvSpPr>
          <p:nvPr>
            <p:ph type="sldNum" sz="quarter" idx="10"/>
          </p:nvPr>
        </p:nvSpPr>
        <p:spPr/>
        <p:txBody>
          <a:bodyPr/>
          <a:lstStyle/>
          <a:p>
            <a:fld id="{82FE7A8F-9E78-564C-ABAF-BEDED0BDF901}" type="slidenum">
              <a:rPr lang="it-IT" smtClean="0"/>
              <a:pPr/>
              <a:t>23</a:t>
            </a:fld>
            <a:endParaRPr lang="it-IT"/>
          </a:p>
        </p:txBody>
      </p:sp>
    </p:spTree>
    <p:extLst>
      <p:ext uri="{BB962C8B-B14F-4D97-AF65-F5344CB8AC3E}">
        <p14:creationId xmlns:p14="http://schemas.microsoft.com/office/powerpoint/2010/main" val="87829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smtClean="0"/>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smtClean="0"/>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66A8463-519D-734D-B1EF-88C28DFA1D38}" type="datetimeFigureOut">
              <a:rPr lang="it-IT" smtClean="0"/>
              <a:pPr/>
              <a:t>18/03/20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5BDCAE-D12C-0744-9070-541DFF55E698}" type="slidenum">
              <a:rPr lang="it-IT" smtClean="0"/>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smtClean="0"/>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smtClean="0"/>
              <a:t>Fare clic per modificare stile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smtClean="0"/>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D66A8463-519D-734D-B1EF-88C28DFA1D38}" type="datetimeFigureOut">
              <a:rPr lang="it-IT" smtClean="0"/>
              <a:pPr/>
              <a:t>18/03/20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smtClean="0"/>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D66A8463-519D-734D-B1EF-88C28DFA1D38}" type="datetimeFigureOut">
              <a:rPr lang="it-IT" smtClean="0"/>
              <a:pPr/>
              <a:t>18/03/20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D66A8463-519D-734D-B1EF-88C28DFA1D38}" type="datetimeFigureOut">
              <a:rPr lang="it-IT" smtClean="0"/>
              <a:pPr/>
              <a:t>18/03/20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D66A8463-519D-734D-B1EF-88C28DFA1D38}" type="datetimeFigureOut">
              <a:rPr lang="it-IT" smtClean="0"/>
              <a:pPr/>
              <a:t>18/03/20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A8463-519D-734D-B1EF-88C28DFA1D38}" type="datetimeFigureOut">
              <a:rPr lang="it-IT" smtClean="0"/>
              <a:pPr/>
              <a:t>18/03/20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D66A8463-519D-734D-B1EF-88C28DFA1D38}" type="datetimeFigureOut">
              <a:rPr lang="it-IT" smtClean="0"/>
              <a:pPr/>
              <a:t>18/03/20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C5BDCAE-D12C-0744-9070-541DFF55E69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smtClean="0"/>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66A8463-519D-734D-B1EF-88C28DFA1D38}" type="datetimeFigureOut">
              <a:rPr lang="it-IT" smtClean="0"/>
              <a:pPr/>
              <a:t>18/03/20</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C5BDCAE-D12C-0744-9070-541DFF55E69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5.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0081221234826695.jpg"/>
          <p:cNvPicPr>
            <a:picLocks noChangeAspect="1"/>
          </p:cNvPicPr>
          <p:nvPr/>
        </p:nvPicPr>
        <p:blipFill>
          <a:blip r:embed="rId2">
            <a:alphaModFix amt="67000"/>
            <a:extLst>
              <a:ext uri="{BEBA8EAE-BF5A-486C-A8C5-ECC9F3942E4B}">
                <a14:imgProps xmlns:a14="http://schemas.microsoft.com/office/drawing/2010/main">
                  <a14:imgLayer r:embed="rId3">
                    <a14:imgEffect>
                      <a14:artisticPaintStrokes/>
                    </a14:imgEffect>
                    <a14:imgEffect>
                      <a14:sharpenSoften amount="25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 y="0"/>
            <a:ext cx="9143999" cy="6858000"/>
          </a:xfrm>
          <a:prstGeom prst="rect">
            <a:avLst/>
          </a:prstGeom>
          <a:effectLst>
            <a:outerShdw blurRad="1168400" dist="1028700" dir="19260000" sx="109000" sy="109000" algn="ctr" rotWithShape="0">
              <a:srgbClr val="000000">
                <a:alpha val="89000"/>
              </a:srgbClr>
            </a:outerShdw>
          </a:effectLst>
        </p:spPr>
      </p:pic>
      <p:sp>
        <p:nvSpPr>
          <p:cNvPr id="7" name="CasellaDiTesto 6"/>
          <p:cNvSpPr txBox="1"/>
          <p:nvPr/>
        </p:nvSpPr>
        <p:spPr>
          <a:xfrm>
            <a:off x="0" y="1665160"/>
            <a:ext cx="9144000" cy="2123658"/>
          </a:xfrm>
          <a:prstGeom prst="rect">
            <a:avLst/>
          </a:prstGeom>
          <a:noFill/>
        </p:spPr>
        <p:txBody>
          <a:bodyPr wrap="square" rtlCol="0">
            <a:spAutoFit/>
          </a:bodyPr>
          <a:lstStyle/>
          <a:p>
            <a:pPr algn="ctr"/>
            <a:r>
              <a:rPr lang="it-IT" sz="6600" b="1" dirty="0" smtClean="0">
                <a:solidFill>
                  <a:schemeClr val="bg1"/>
                </a:solidFill>
              </a:rPr>
              <a:t>Viaggiando con i POLLINI</a:t>
            </a:r>
          </a:p>
        </p:txBody>
      </p:sp>
    </p:spTree>
    <p:extLst>
      <p:ext uri="{BB962C8B-B14F-4D97-AF65-F5344CB8AC3E}">
        <p14:creationId xmlns:p14="http://schemas.microsoft.com/office/powerpoint/2010/main" val="495190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Schermata 2016-12-09 alle 17.44.39.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12302" y="917256"/>
            <a:ext cx="8932026" cy="4823928"/>
          </a:xfrm>
        </p:spPr>
      </p:pic>
    </p:spTree>
    <p:extLst>
      <p:ext uri="{BB962C8B-B14F-4D97-AF65-F5344CB8AC3E}">
        <p14:creationId xmlns:p14="http://schemas.microsoft.com/office/powerpoint/2010/main" val="389624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endParaRPr lang="it-IT" dirty="0"/>
          </a:p>
        </p:txBody>
      </p:sp>
      <p:pic>
        <p:nvPicPr>
          <p:cNvPr id="4" name="Immagine 3" descr="Schermata 2016-12-09 alle 17.45.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0846" y="450480"/>
            <a:ext cx="8482308" cy="5957040"/>
          </a:xfrm>
          <a:prstGeom prst="rect">
            <a:avLst/>
          </a:prstGeom>
        </p:spPr>
      </p:pic>
    </p:spTree>
    <p:extLst>
      <p:ext uri="{BB962C8B-B14F-4D97-AF65-F5344CB8AC3E}">
        <p14:creationId xmlns:p14="http://schemas.microsoft.com/office/powerpoint/2010/main" val="127126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391748" y="424586"/>
            <a:ext cx="5940101" cy="461665"/>
          </a:xfrm>
          <a:prstGeom prst="rect">
            <a:avLst/>
          </a:prstGeom>
          <a:noFill/>
        </p:spPr>
        <p:txBody>
          <a:bodyPr wrap="square" rtlCol="0">
            <a:spAutoFit/>
          </a:bodyPr>
          <a:lstStyle/>
          <a:p>
            <a:pPr algn="ctr"/>
            <a:r>
              <a:rPr lang="it-IT" sz="2400" b="1" dirty="0" smtClean="0"/>
              <a:t>IMPOLLINAZIONE</a:t>
            </a:r>
            <a:r>
              <a:rPr lang="it-IT" sz="2400" dirty="0" smtClean="0"/>
              <a:t> </a:t>
            </a:r>
            <a:endParaRPr lang="it-IT" sz="2400" dirty="0"/>
          </a:p>
        </p:txBody>
      </p:sp>
      <p:pic>
        <p:nvPicPr>
          <p:cNvPr id="6" name="Immagine 5" descr="Schermata 2016-12-09 alle 15.33.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8665" y="0"/>
            <a:ext cx="3826933" cy="4082063"/>
          </a:xfrm>
          <a:prstGeom prst="ellipse">
            <a:avLst/>
          </a:prstGeom>
          <a:ln>
            <a:noFill/>
          </a:ln>
          <a:effectLst>
            <a:softEdge rad="112500"/>
          </a:effectLst>
        </p:spPr>
      </p:pic>
      <p:pic>
        <p:nvPicPr>
          <p:cNvPr id="4" name="Immagine 3"/>
          <p:cNvPicPr>
            <a:picLocks noChangeAspect="1"/>
          </p:cNvPicPr>
          <p:nvPr/>
        </p:nvPicPr>
        <p:blipFill>
          <a:blip r:embed="rId4"/>
          <a:stretch>
            <a:fillRect/>
          </a:stretch>
        </p:blipFill>
        <p:spPr>
          <a:xfrm>
            <a:off x="174678" y="3188239"/>
            <a:ext cx="5243988" cy="3401789"/>
          </a:xfrm>
          <a:prstGeom prst="rect">
            <a:avLst/>
          </a:prstGeom>
          <a:ln>
            <a:noFill/>
          </a:ln>
          <a:effectLst>
            <a:softEdge rad="112500"/>
          </a:effectLst>
        </p:spPr>
      </p:pic>
      <p:sp>
        <p:nvSpPr>
          <p:cNvPr id="7" name="CasellaDiTesto 6"/>
          <p:cNvSpPr txBox="1"/>
          <p:nvPr/>
        </p:nvSpPr>
        <p:spPr>
          <a:xfrm>
            <a:off x="174678" y="1313326"/>
            <a:ext cx="5243987" cy="923330"/>
          </a:xfrm>
          <a:prstGeom prst="rect">
            <a:avLst/>
          </a:prstGeom>
          <a:noFill/>
        </p:spPr>
        <p:txBody>
          <a:bodyPr wrap="square" rtlCol="0">
            <a:spAutoFit/>
          </a:bodyPr>
          <a:lstStyle/>
          <a:p>
            <a:r>
              <a:rPr lang="it-IT" dirty="0" smtClean="0"/>
              <a:t>Si intende il trasporto del polline dalle sacche polliniche all’ovulo  nelle </a:t>
            </a:r>
            <a:r>
              <a:rPr lang="it-IT" dirty="0" err="1" smtClean="0"/>
              <a:t>Gimnospermae</a:t>
            </a:r>
            <a:r>
              <a:rPr lang="it-IT" dirty="0" smtClean="0"/>
              <a:t>, e  allo stimma nelle </a:t>
            </a:r>
            <a:r>
              <a:rPr lang="it-IT" dirty="0" err="1" smtClean="0"/>
              <a:t>Angiospermae</a:t>
            </a:r>
            <a:r>
              <a:rPr lang="it-IT" dirty="0" smtClean="0"/>
              <a:t>.</a:t>
            </a:r>
            <a:endParaRPr lang="it-IT" dirty="0"/>
          </a:p>
        </p:txBody>
      </p:sp>
    </p:spTree>
    <p:extLst>
      <p:ext uri="{BB962C8B-B14F-4D97-AF65-F5344CB8AC3E}">
        <p14:creationId xmlns:p14="http://schemas.microsoft.com/office/powerpoint/2010/main" val="2307872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freegifmaker.me_29W1Q.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2600" y="1223433"/>
            <a:ext cx="5638800" cy="3175000"/>
          </a:xfrm>
          <a:prstGeom prst="rect">
            <a:avLst/>
          </a:prstGeom>
          <a:ln>
            <a:noFill/>
          </a:ln>
          <a:effectLst>
            <a:softEdge rad="112500"/>
          </a:effectLst>
        </p:spPr>
      </p:pic>
      <p:sp>
        <p:nvSpPr>
          <p:cNvPr id="6" name="CasellaDiTesto 5"/>
          <p:cNvSpPr txBox="1"/>
          <p:nvPr/>
        </p:nvSpPr>
        <p:spPr>
          <a:xfrm>
            <a:off x="406400" y="4879306"/>
            <a:ext cx="8483600" cy="1477328"/>
          </a:xfrm>
          <a:prstGeom prst="rect">
            <a:avLst/>
          </a:prstGeom>
          <a:noFill/>
        </p:spPr>
        <p:txBody>
          <a:bodyPr wrap="square" rtlCol="0">
            <a:spAutoFit/>
          </a:bodyPr>
          <a:lstStyle/>
          <a:p>
            <a:r>
              <a:rPr lang="it-IT" dirty="0" smtClean="0"/>
              <a:t>Gli </a:t>
            </a:r>
            <a:r>
              <a:rPr lang="it-IT" b="1" dirty="0" smtClean="0"/>
              <a:t>insetti pronubi </a:t>
            </a:r>
            <a:r>
              <a:rPr lang="it-IT" dirty="0"/>
              <a:t>quegli insetti che trasportano il polline da un fiore all'altro permettendo l'impollinazione e la conseguente formazione del frutto</a:t>
            </a:r>
            <a:r>
              <a:rPr lang="it-IT" dirty="0" smtClean="0"/>
              <a:t>.</a:t>
            </a:r>
            <a:endParaRPr lang="it-IT" dirty="0"/>
          </a:p>
          <a:p>
            <a:r>
              <a:rPr lang="it-IT" dirty="0" smtClean="0"/>
              <a:t>Sono </a:t>
            </a:r>
            <a:r>
              <a:rPr lang="it-IT" dirty="0"/>
              <a:t>molti gli insetti in grado di svolgere questo compito, tra cui i più importanti sono sicuramente le api.</a:t>
            </a:r>
          </a:p>
        </p:txBody>
      </p:sp>
      <p:sp>
        <p:nvSpPr>
          <p:cNvPr id="8" name="CasellaDiTesto 7"/>
          <p:cNvSpPr txBox="1"/>
          <p:nvPr/>
        </p:nvSpPr>
        <p:spPr>
          <a:xfrm>
            <a:off x="1870264" y="372533"/>
            <a:ext cx="5403472" cy="461665"/>
          </a:xfrm>
          <a:prstGeom prst="rect">
            <a:avLst/>
          </a:prstGeom>
          <a:noFill/>
        </p:spPr>
        <p:txBody>
          <a:bodyPr wrap="square" rtlCol="0">
            <a:spAutoFit/>
          </a:bodyPr>
          <a:lstStyle/>
          <a:p>
            <a:r>
              <a:rPr lang="it-IT" sz="2400" b="1" dirty="0" smtClean="0"/>
              <a:t>Impollinazione zoofila: entomofila </a:t>
            </a:r>
            <a:endParaRPr lang="it-IT" sz="2400" b="1" dirty="0"/>
          </a:p>
        </p:txBody>
      </p:sp>
    </p:spTree>
    <p:extLst>
      <p:ext uri="{BB962C8B-B14F-4D97-AF65-F5344CB8AC3E}">
        <p14:creationId xmlns:p14="http://schemas.microsoft.com/office/powerpoint/2010/main" val="3316656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12-11 alle 00.09.0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5333" y="1045633"/>
            <a:ext cx="4470400" cy="3759200"/>
          </a:xfrm>
          <a:prstGeom prst="rect">
            <a:avLst/>
          </a:prstGeom>
          <a:ln>
            <a:noFill/>
          </a:ln>
          <a:effectLst>
            <a:softEdge rad="112500"/>
          </a:effectLst>
        </p:spPr>
      </p:pic>
      <p:sp>
        <p:nvSpPr>
          <p:cNvPr id="5" name="CasellaDiTesto 4"/>
          <p:cNvSpPr txBox="1"/>
          <p:nvPr/>
        </p:nvSpPr>
        <p:spPr>
          <a:xfrm>
            <a:off x="406400" y="5116373"/>
            <a:ext cx="8483600" cy="1200329"/>
          </a:xfrm>
          <a:prstGeom prst="rect">
            <a:avLst/>
          </a:prstGeom>
          <a:noFill/>
        </p:spPr>
        <p:txBody>
          <a:bodyPr wrap="square" rtlCol="0">
            <a:spAutoFit/>
          </a:bodyPr>
          <a:lstStyle/>
          <a:p>
            <a:r>
              <a:rPr lang="it-IT" dirty="0"/>
              <a:t>Alcuni insetti presentano delle specializzazioni più marcate. Ad esempio, negli </a:t>
            </a:r>
            <a:r>
              <a:rPr lang="it-IT" dirty="0" smtClean="0"/>
              <a:t>Apoidei (come le Api </a:t>
            </a:r>
            <a:r>
              <a:rPr lang="it-IT" dirty="0" err="1" smtClean="0"/>
              <a:t>domesticche</a:t>
            </a:r>
            <a:r>
              <a:rPr lang="it-IT" dirty="0" smtClean="0"/>
              <a:t> da miele), </a:t>
            </a:r>
            <a:r>
              <a:rPr lang="it-IT" dirty="0"/>
              <a:t>le </a:t>
            </a:r>
            <a:r>
              <a:rPr lang="it-IT" b="1" dirty="0"/>
              <a:t>tibie</a:t>
            </a:r>
            <a:r>
              <a:rPr lang="it-IT" dirty="0"/>
              <a:t> delle zampe posteriori sono dilatate ed hanno una concavità esterna, detta </a:t>
            </a:r>
            <a:r>
              <a:rPr lang="it-IT" b="1" dirty="0" smtClean="0"/>
              <a:t>cestella </a:t>
            </a:r>
            <a:r>
              <a:rPr lang="it-IT" dirty="0" smtClean="0"/>
              <a:t>(basket) </a:t>
            </a:r>
            <a:r>
              <a:rPr lang="it-IT" dirty="0"/>
              <a:t>in cui si accumula il polline raccolto </a:t>
            </a:r>
          </a:p>
        </p:txBody>
      </p:sp>
      <p:sp>
        <p:nvSpPr>
          <p:cNvPr id="6" name="CasellaDiTesto 5"/>
          <p:cNvSpPr txBox="1"/>
          <p:nvPr/>
        </p:nvSpPr>
        <p:spPr>
          <a:xfrm>
            <a:off x="1906260" y="372533"/>
            <a:ext cx="5331480" cy="461665"/>
          </a:xfrm>
          <a:prstGeom prst="rect">
            <a:avLst/>
          </a:prstGeom>
          <a:noFill/>
        </p:spPr>
        <p:txBody>
          <a:bodyPr wrap="square" rtlCol="0">
            <a:spAutoFit/>
          </a:bodyPr>
          <a:lstStyle/>
          <a:p>
            <a:r>
              <a:rPr lang="it-IT" sz="2400" b="1" dirty="0" smtClean="0"/>
              <a:t>Impollinazione zoofila: entomofila </a:t>
            </a:r>
            <a:endParaRPr lang="it-IT" sz="2400" b="1" dirty="0"/>
          </a:p>
        </p:txBody>
      </p:sp>
    </p:spTree>
    <p:extLst>
      <p:ext uri="{BB962C8B-B14F-4D97-AF65-F5344CB8AC3E}">
        <p14:creationId xmlns:p14="http://schemas.microsoft.com/office/powerpoint/2010/main" val="3675143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reegifmaker.me_29W1N.gi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913467" y="1587500"/>
            <a:ext cx="5638800" cy="3175000"/>
          </a:xfrm>
          <a:prstGeom prst="rect">
            <a:avLst/>
          </a:prstGeom>
          <a:ln>
            <a:noFill/>
          </a:ln>
          <a:effectLst>
            <a:outerShdw blurRad="190500" algn="tl" rotWithShape="0">
              <a:srgbClr val="000000">
                <a:alpha val="70000"/>
              </a:srgbClr>
            </a:outerShdw>
          </a:effectLst>
        </p:spPr>
      </p:pic>
      <p:sp>
        <p:nvSpPr>
          <p:cNvPr id="7" name="CasellaDiTesto 6"/>
          <p:cNvSpPr txBox="1"/>
          <p:nvPr/>
        </p:nvSpPr>
        <p:spPr>
          <a:xfrm>
            <a:off x="1752600" y="821776"/>
            <a:ext cx="5638800" cy="461665"/>
          </a:xfrm>
          <a:prstGeom prst="rect">
            <a:avLst/>
          </a:prstGeom>
          <a:noFill/>
        </p:spPr>
        <p:txBody>
          <a:bodyPr wrap="square" rtlCol="0">
            <a:spAutoFit/>
          </a:bodyPr>
          <a:lstStyle/>
          <a:p>
            <a:r>
              <a:rPr lang="it-IT" sz="2400" b="1" dirty="0" smtClean="0"/>
              <a:t>Impollinazione zoofila: chirotterofila </a:t>
            </a:r>
            <a:endParaRPr lang="it-IT" sz="2400" b="1" dirty="0"/>
          </a:p>
        </p:txBody>
      </p:sp>
      <p:sp>
        <p:nvSpPr>
          <p:cNvPr id="5" name="CasellaDiTesto 4"/>
          <p:cNvSpPr txBox="1"/>
          <p:nvPr/>
        </p:nvSpPr>
        <p:spPr>
          <a:xfrm>
            <a:off x="363682" y="5340927"/>
            <a:ext cx="8416636" cy="923330"/>
          </a:xfrm>
          <a:prstGeom prst="rect">
            <a:avLst/>
          </a:prstGeom>
          <a:noFill/>
        </p:spPr>
        <p:txBody>
          <a:bodyPr wrap="square" rtlCol="0">
            <a:spAutoFit/>
          </a:bodyPr>
          <a:lstStyle/>
          <a:p>
            <a:r>
              <a:rPr lang="it-IT" dirty="0" smtClean="0"/>
              <a:t>Pipistrello  che si nutre del nettare da un fiore di cactus.</a:t>
            </a:r>
          </a:p>
          <a:p>
            <a:r>
              <a:rPr lang="it-IT" dirty="0" smtClean="0"/>
              <a:t>Il </a:t>
            </a:r>
            <a:r>
              <a:rPr lang="it-IT" b="1" dirty="0" smtClean="0"/>
              <a:t>nettare</a:t>
            </a:r>
            <a:r>
              <a:rPr lang="it-IT" dirty="0" smtClean="0"/>
              <a:t> è una sostanza zuccherina prodotta dalla pianta per attirare animali impollinatori.</a:t>
            </a:r>
            <a:endParaRPr lang="it-IT" dirty="0"/>
          </a:p>
        </p:txBody>
      </p:sp>
    </p:spTree>
    <p:extLst>
      <p:ext uri="{BB962C8B-B14F-4D97-AF65-F5344CB8AC3E}">
        <p14:creationId xmlns:p14="http://schemas.microsoft.com/office/powerpoint/2010/main" val="329099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Domenico\Desktop\image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6654" y="2810441"/>
            <a:ext cx="1776352" cy="3733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C:\Users\Domenico\Desktop\image0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5598" y="4401150"/>
            <a:ext cx="1613184" cy="19257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asellaDiTesto 3"/>
          <p:cNvSpPr txBox="1"/>
          <p:nvPr/>
        </p:nvSpPr>
        <p:spPr>
          <a:xfrm>
            <a:off x="1906260" y="141700"/>
            <a:ext cx="5331480" cy="461665"/>
          </a:xfrm>
          <a:prstGeom prst="rect">
            <a:avLst/>
          </a:prstGeom>
          <a:noFill/>
        </p:spPr>
        <p:txBody>
          <a:bodyPr wrap="square" rtlCol="0">
            <a:spAutoFit/>
          </a:bodyPr>
          <a:lstStyle/>
          <a:p>
            <a:pPr algn="ctr"/>
            <a:r>
              <a:rPr lang="it-IT" sz="2400" b="1" dirty="0" smtClean="0"/>
              <a:t>Morfologia pollinica</a:t>
            </a:r>
            <a:endParaRPr lang="it-IT" sz="2400" b="1" dirty="0"/>
          </a:p>
        </p:txBody>
      </p:sp>
      <p:sp>
        <p:nvSpPr>
          <p:cNvPr id="7" name="CasellaDiTesto 6"/>
          <p:cNvSpPr txBox="1"/>
          <p:nvPr/>
        </p:nvSpPr>
        <p:spPr>
          <a:xfrm>
            <a:off x="457200" y="977440"/>
            <a:ext cx="8250382" cy="1754326"/>
          </a:xfrm>
          <a:prstGeom prst="rect">
            <a:avLst/>
          </a:prstGeom>
          <a:noFill/>
        </p:spPr>
        <p:txBody>
          <a:bodyPr wrap="square" rtlCol="0">
            <a:spAutoFit/>
          </a:bodyPr>
          <a:lstStyle/>
          <a:p>
            <a:pPr>
              <a:lnSpc>
                <a:spcPct val="150000"/>
              </a:lnSpc>
            </a:pPr>
            <a:r>
              <a:rPr lang="it-IT" dirty="0" smtClean="0"/>
              <a:t>La maggior parte dei pollini sono </a:t>
            </a:r>
            <a:r>
              <a:rPr lang="it-IT" b="1" dirty="0" err="1" smtClean="0"/>
              <a:t>aperturati</a:t>
            </a:r>
            <a:r>
              <a:rPr lang="it-IT" dirty="0" smtClean="0"/>
              <a:t>, cioè possiedono aperture, date dalla mancanza di </a:t>
            </a:r>
            <a:r>
              <a:rPr lang="it-IT" u="sng" dirty="0" err="1" smtClean="0"/>
              <a:t>esina</a:t>
            </a:r>
            <a:r>
              <a:rPr lang="it-IT" dirty="0" smtClean="0"/>
              <a:t> in alcune parti. La presenza di un poro generalmente ha il ruolo di favorire la fuoriuscita del </a:t>
            </a:r>
            <a:r>
              <a:rPr lang="it-IT" b="1" dirty="0" smtClean="0"/>
              <a:t>TUBETTO POLLINICO </a:t>
            </a:r>
            <a:r>
              <a:rPr lang="it-IT" dirty="0" smtClean="0"/>
              <a:t>che svolge un ruolo chiave nel  veicolare il polline verso l’ovulo (nelle Angiosperme) .</a:t>
            </a:r>
            <a:endParaRPr lang="it-IT" b="1" dirty="0"/>
          </a:p>
        </p:txBody>
      </p:sp>
      <p:pic>
        <p:nvPicPr>
          <p:cNvPr id="11" name="Picture 2" descr="C:\Users\Domenico\Desktop\image0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8548" y="3200401"/>
            <a:ext cx="1623816" cy="1138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CasellaDiTesto 11"/>
          <p:cNvSpPr txBox="1"/>
          <p:nvPr/>
        </p:nvSpPr>
        <p:spPr>
          <a:xfrm>
            <a:off x="6442364" y="3117273"/>
            <a:ext cx="2265218" cy="369332"/>
          </a:xfrm>
          <a:prstGeom prst="rect">
            <a:avLst/>
          </a:prstGeom>
          <a:noFill/>
        </p:spPr>
        <p:txBody>
          <a:bodyPr wrap="square" rtlCol="0">
            <a:spAutoFit/>
          </a:bodyPr>
          <a:lstStyle/>
          <a:p>
            <a:r>
              <a:rPr lang="it-IT" dirty="0" smtClean="0"/>
              <a:t>Nuclei germinativi</a:t>
            </a:r>
            <a:endParaRPr lang="it-IT" dirty="0"/>
          </a:p>
        </p:txBody>
      </p:sp>
      <p:sp>
        <p:nvSpPr>
          <p:cNvPr id="13" name="CasellaDiTesto 12"/>
          <p:cNvSpPr txBox="1"/>
          <p:nvPr/>
        </p:nvSpPr>
        <p:spPr>
          <a:xfrm>
            <a:off x="6442364" y="3569733"/>
            <a:ext cx="2265218" cy="646331"/>
          </a:xfrm>
          <a:prstGeom prst="rect">
            <a:avLst/>
          </a:prstGeom>
          <a:noFill/>
        </p:spPr>
        <p:txBody>
          <a:bodyPr wrap="square" rtlCol="0">
            <a:spAutoFit/>
          </a:bodyPr>
          <a:lstStyle/>
          <a:p>
            <a:r>
              <a:rPr lang="it-IT" dirty="0" smtClean="0"/>
              <a:t>Nucleo vegetativo</a:t>
            </a:r>
          </a:p>
          <a:p>
            <a:endParaRPr lang="it-IT" dirty="0"/>
          </a:p>
        </p:txBody>
      </p:sp>
      <p:cxnSp>
        <p:nvCxnSpPr>
          <p:cNvPr id="15" name="Connettore 1 14"/>
          <p:cNvCxnSpPr/>
          <p:nvPr/>
        </p:nvCxnSpPr>
        <p:spPr>
          <a:xfrm>
            <a:off x="2715489" y="3696841"/>
            <a:ext cx="665018" cy="0"/>
          </a:xfrm>
          <a:prstGeom prst="line">
            <a:avLst/>
          </a:prstGeom>
        </p:spPr>
        <p:style>
          <a:lnRef idx="1">
            <a:schemeClr val="dk1"/>
          </a:lnRef>
          <a:fillRef idx="0">
            <a:schemeClr val="dk1"/>
          </a:fillRef>
          <a:effectRef idx="0">
            <a:schemeClr val="dk1"/>
          </a:effectRef>
          <a:fontRef idx="minor">
            <a:schemeClr val="tx1"/>
          </a:fontRef>
        </p:style>
      </p:cxnSp>
      <p:cxnSp>
        <p:nvCxnSpPr>
          <p:cNvPr id="16" name="Connettore 1 15"/>
          <p:cNvCxnSpPr/>
          <p:nvPr/>
        </p:nvCxnSpPr>
        <p:spPr>
          <a:xfrm>
            <a:off x="2687778" y="4422401"/>
            <a:ext cx="665018" cy="0"/>
          </a:xfrm>
          <a:prstGeom prst="line">
            <a:avLst/>
          </a:prstGeom>
        </p:spPr>
        <p:style>
          <a:lnRef idx="1">
            <a:schemeClr val="dk1"/>
          </a:lnRef>
          <a:fillRef idx="0">
            <a:schemeClr val="dk1"/>
          </a:fillRef>
          <a:effectRef idx="0">
            <a:schemeClr val="dk1"/>
          </a:effectRef>
          <a:fontRef idx="minor">
            <a:schemeClr val="tx1"/>
          </a:fontRef>
        </p:style>
      </p:cxnSp>
      <p:cxnSp>
        <p:nvCxnSpPr>
          <p:cNvPr id="17" name="Connettore 1 16"/>
          <p:cNvCxnSpPr/>
          <p:nvPr/>
        </p:nvCxnSpPr>
        <p:spPr>
          <a:xfrm>
            <a:off x="2650893" y="4077516"/>
            <a:ext cx="665018" cy="0"/>
          </a:xfrm>
          <a:prstGeom prst="line">
            <a:avLst/>
          </a:prstGeom>
        </p:spPr>
        <p:style>
          <a:lnRef idx="1">
            <a:schemeClr val="dk1"/>
          </a:lnRef>
          <a:fillRef idx="0">
            <a:schemeClr val="dk1"/>
          </a:fillRef>
          <a:effectRef idx="0">
            <a:schemeClr val="dk1"/>
          </a:effectRef>
          <a:fontRef idx="minor">
            <a:schemeClr val="tx1"/>
          </a:fontRef>
        </p:style>
      </p:cxnSp>
      <p:sp>
        <p:nvSpPr>
          <p:cNvPr id="18" name="CasellaDiTesto 17"/>
          <p:cNvSpPr txBox="1"/>
          <p:nvPr/>
        </p:nvSpPr>
        <p:spPr>
          <a:xfrm>
            <a:off x="3352796" y="3855937"/>
            <a:ext cx="1309255" cy="369332"/>
          </a:xfrm>
          <a:prstGeom prst="rect">
            <a:avLst/>
          </a:prstGeom>
          <a:noFill/>
        </p:spPr>
        <p:txBody>
          <a:bodyPr wrap="square" rtlCol="0">
            <a:spAutoFit/>
          </a:bodyPr>
          <a:lstStyle/>
          <a:p>
            <a:r>
              <a:rPr lang="it-IT" dirty="0" smtClean="0"/>
              <a:t>Stilo</a:t>
            </a:r>
            <a:endParaRPr lang="it-IT" dirty="0"/>
          </a:p>
        </p:txBody>
      </p:sp>
      <p:sp>
        <p:nvSpPr>
          <p:cNvPr id="19" name="CasellaDiTesto 18"/>
          <p:cNvSpPr txBox="1"/>
          <p:nvPr/>
        </p:nvSpPr>
        <p:spPr>
          <a:xfrm>
            <a:off x="3380507" y="4216064"/>
            <a:ext cx="1309255" cy="646331"/>
          </a:xfrm>
          <a:prstGeom prst="rect">
            <a:avLst/>
          </a:prstGeom>
          <a:noFill/>
        </p:spPr>
        <p:txBody>
          <a:bodyPr wrap="square" rtlCol="0">
            <a:spAutoFit/>
          </a:bodyPr>
          <a:lstStyle/>
          <a:p>
            <a:r>
              <a:rPr lang="it-IT" dirty="0" smtClean="0"/>
              <a:t>Tubetto pollinico</a:t>
            </a:r>
            <a:endParaRPr lang="it-IT" dirty="0"/>
          </a:p>
        </p:txBody>
      </p:sp>
      <p:sp>
        <p:nvSpPr>
          <p:cNvPr id="20" name="CasellaDiTesto 19"/>
          <p:cNvSpPr txBox="1"/>
          <p:nvPr/>
        </p:nvSpPr>
        <p:spPr>
          <a:xfrm>
            <a:off x="3380507" y="3486605"/>
            <a:ext cx="1309255" cy="369332"/>
          </a:xfrm>
          <a:prstGeom prst="rect">
            <a:avLst/>
          </a:prstGeom>
          <a:noFill/>
        </p:spPr>
        <p:txBody>
          <a:bodyPr wrap="square" rtlCol="0">
            <a:spAutoFit/>
          </a:bodyPr>
          <a:lstStyle/>
          <a:p>
            <a:r>
              <a:rPr lang="it-IT" dirty="0" smtClean="0"/>
              <a:t>Stimma</a:t>
            </a:r>
            <a:endParaRPr lang="it-IT" dirty="0"/>
          </a:p>
        </p:txBody>
      </p:sp>
      <p:sp>
        <p:nvSpPr>
          <p:cNvPr id="21" name="CasellaDiTesto 20"/>
          <p:cNvSpPr txBox="1"/>
          <p:nvPr/>
        </p:nvSpPr>
        <p:spPr>
          <a:xfrm>
            <a:off x="7237740" y="5234050"/>
            <a:ext cx="2265218" cy="646331"/>
          </a:xfrm>
          <a:prstGeom prst="rect">
            <a:avLst/>
          </a:prstGeom>
          <a:noFill/>
        </p:spPr>
        <p:txBody>
          <a:bodyPr wrap="square" rtlCol="0">
            <a:spAutoFit/>
          </a:bodyPr>
          <a:lstStyle/>
          <a:p>
            <a:r>
              <a:rPr lang="it-IT" dirty="0" smtClean="0"/>
              <a:t>Ovario</a:t>
            </a:r>
          </a:p>
          <a:p>
            <a:endParaRPr lang="it-IT" dirty="0"/>
          </a:p>
        </p:txBody>
      </p:sp>
      <p:sp>
        <p:nvSpPr>
          <p:cNvPr id="22" name="Parentesi graffa chiusa 21"/>
          <p:cNvSpPr/>
          <p:nvPr/>
        </p:nvSpPr>
        <p:spPr>
          <a:xfrm>
            <a:off x="6816440" y="4525841"/>
            <a:ext cx="421300" cy="1801073"/>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it-IT" dirty="0">
              <a:solidFill>
                <a:sysClr val="windowText" lastClr="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oto pollini\Abies-Abete-bisaccato.gif"/>
          <p:cNvPicPr>
            <a:picLocks noChangeAspect="1" noChangeArrowheads="1"/>
          </p:cNvPicPr>
          <p:nvPr/>
        </p:nvPicPr>
        <p:blipFill>
          <a:blip r:embed="rId2"/>
          <a:srcRect/>
          <a:stretch>
            <a:fillRect/>
          </a:stretch>
        </p:blipFill>
        <p:spPr bwMode="auto">
          <a:xfrm>
            <a:off x="141577" y="603365"/>
            <a:ext cx="5715000" cy="5715001"/>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6119813" y="1849582"/>
            <a:ext cx="3024187" cy="2754600"/>
          </a:xfrm>
          <a:prstGeom prst="rect">
            <a:avLst/>
          </a:prstGeom>
          <a:noFill/>
        </p:spPr>
        <p:txBody>
          <a:bodyPr wrap="square" rtlCol="0">
            <a:spAutoFit/>
          </a:bodyPr>
          <a:lstStyle/>
          <a:p>
            <a:r>
              <a:rPr lang="it-IT" sz="2000" b="1" dirty="0" smtClean="0"/>
              <a:t>Polline di Abete (</a:t>
            </a:r>
            <a:r>
              <a:rPr lang="it-IT" sz="2000" b="1" i="1" dirty="0" err="1" smtClean="0"/>
              <a:t>Abies</a:t>
            </a:r>
            <a:r>
              <a:rPr lang="it-IT" sz="2000" b="1" dirty="0" smtClean="0"/>
              <a:t>)</a:t>
            </a:r>
          </a:p>
          <a:p>
            <a:endParaRPr lang="it-IT" i="1" dirty="0" smtClean="0"/>
          </a:p>
          <a:p>
            <a:pPr>
              <a:lnSpc>
                <a:spcPct val="150000"/>
              </a:lnSpc>
            </a:pPr>
            <a:r>
              <a:rPr lang="it-IT" dirty="0" smtClean="0"/>
              <a:t>E’ un polline </a:t>
            </a:r>
            <a:r>
              <a:rPr lang="it-IT" b="1" u="sng" dirty="0" err="1" smtClean="0"/>
              <a:t>BISACCATO</a:t>
            </a:r>
            <a:r>
              <a:rPr lang="it-IT" b="1" dirty="0" smtClean="0"/>
              <a:t>.</a:t>
            </a:r>
          </a:p>
          <a:p>
            <a:pPr>
              <a:lnSpc>
                <a:spcPct val="150000"/>
              </a:lnSpc>
            </a:pPr>
            <a:r>
              <a:rPr lang="it-IT" dirty="0" smtClean="0"/>
              <a:t>Queste sacche funzionano come delle piccole ali, favorendo il trasporto del polline  nell’atmosfera.</a:t>
            </a:r>
            <a:endParaRPr lang="it-IT" dirty="0"/>
          </a:p>
        </p:txBody>
      </p:sp>
      <p:sp>
        <p:nvSpPr>
          <p:cNvPr id="6" name="CasellaDiTesto 5"/>
          <p:cNvSpPr txBox="1"/>
          <p:nvPr/>
        </p:nvSpPr>
        <p:spPr>
          <a:xfrm>
            <a:off x="1906260" y="141700"/>
            <a:ext cx="5331480" cy="461665"/>
          </a:xfrm>
          <a:prstGeom prst="rect">
            <a:avLst/>
          </a:prstGeom>
          <a:noFill/>
        </p:spPr>
        <p:txBody>
          <a:bodyPr wrap="square" rtlCol="0">
            <a:spAutoFit/>
          </a:bodyPr>
          <a:lstStyle/>
          <a:p>
            <a:pPr algn="ctr"/>
            <a:r>
              <a:rPr lang="it-IT" sz="2400" b="1" dirty="0" smtClean="0"/>
              <a:t>Morfologia pollinica</a:t>
            </a:r>
            <a:endParaRPr lang="it-IT" sz="2400" b="1" dirty="0"/>
          </a:p>
        </p:txBody>
      </p:sp>
      <p:sp>
        <p:nvSpPr>
          <p:cNvPr id="8" name="CasellaDiTesto 7"/>
          <p:cNvSpPr txBox="1"/>
          <p:nvPr/>
        </p:nvSpPr>
        <p:spPr>
          <a:xfrm rot="19419967">
            <a:off x="3872872" y="5334346"/>
            <a:ext cx="1243008" cy="369332"/>
          </a:xfrm>
          <a:prstGeom prst="rect">
            <a:avLst/>
          </a:prstGeom>
          <a:solidFill>
            <a:schemeClr val="tx1"/>
          </a:solidFill>
        </p:spPr>
        <p:txBody>
          <a:bodyPr wrap="square" rtlCol="0">
            <a:spAutoFit/>
          </a:bodyPr>
          <a:lstStyle/>
          <a:p>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foto pollini\Acanthus-polline tricolpato.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183" y="800826"/>
            <a:ext cx="5329815" cy="5329814"/>
          </a:xfrm>
          <a:prstGeom prst="rect">
            <a:avLst/>
          </a:prstGeom>
          <a:noFill/>
        </p:spPr>
      </p:pic>
      <p:sp>
        <p:nvSpPr>
          <p:cNvPr id="5" name="CasellaDiTesto 4"/>
          <p:cNvSpPr txBox="1"/>
          <p:nvPr/>
        </p:nvSpPr>
        <p:spPr>
          <a:xfrm>
            <a:off x="1906260" y="141700"/>
            <a:ext cx="5331480" cy="461665"/>
          </a:xfrm>
          <a:prstGeom prst="rect">
            <a:avLst/>
          </a:prstGeom>
          <a:noFill/>
        </p:spPr>
        <p:txBody>
          <a:bodyPr wrap="square" rtlCol="0">
            <a:spAutoFit/>
          </a:bodyPr>
          <a:lstStyle/>
          <a:p>
            <a:pPr algn="ctr"/>
            <a:r>
              <a:rPr lang="it-IT" sz="2400" b="1" dirty="0" smtClean="0"/>
              <a:t>Morfologia pollinica</a:t>
            </a:r>
            <a:endParaRPr lang="it-IT" sz="2400" b="1" dirty="0"/>
          </a:p>
        </p:txBody>
      </p:sp>
      <p:sp>
        <p:nvSpPr>
          <p:cNvPr id="7" name="CasellaDiTesto 6"/>
          <p:cNvSpPr txBox="1"/>
          <p:nvPr/>
        </p:nvSpPr>
        <p:spPr>
          <a:xfrm>
            <a:off x="5777344" y="1819144"/>
            <a:ext cx="3429002" cy="369332"/>
          </a:xfrm>
          <a:prstGeom prst="rect">
            <a:avLst/>
          </a:prstGeom>
          <a:noFill/>
        </p:spPr>
        <p:txBody>
          <a:bodyPr wrap="square" rtlCol="0">
            <a:spAutoFit/>
          </a:bodyPr>
          <a:lstStyle/>
          <a:p>
            <a:r>
              <a:rPr lang="it-IT" b="1" dirty="0" smtClean="0"/>
              <a:t>Polline di Acanto (</a:t>
            </a:r>
            <a:r>
              <a:rPr lang="it-IT" b="1" i="1" dirty="0" err="1" smtClean="0"/>
              <a:t>Acantus</a:t>
            </a:r>
            <a:r>
              <a:rPr lang="it-IT" b="1" dirty="0" smtClean="0"/>
              <a:t>)</a:t>
            </a:r>
            <a:endParaRPr lang="it-IT" b="1" dirty="0"/>
          </a:p>
        </p:txBody>
      </p:sp>
      <p:sp>
        <p:nvSpPr>
          <p:cNvPr id="8" name="CasellaDiTesto 7"/>
          <p:cNvSpPr txBox="1"/>
          <p:nvPr/>
        </p:nvSpPr>
        <p:spPr>
          <a:xfrm>
            <a:off x="5777344" y="2473045"/>
            <a:ext cx="3179620" cy="1754326"/>
          </a:xfrm>
          <a:prstGeom prst="rect">
            <a:avLst/>
          </a:prstGeom>
          <a:noFill/>
        </p:spPr>
        <p:txBody>
          <a:bodyPr wrap="square" rtlCol="0">
            <a:spAutoFit/>
          </a:bodyPr>
          <a:lstStyle/>
          <a:p>
            <a:pPr algn="ctr">
              <a:lnSpc>
                <a:spcPct val="150000"/>
              </a:lnSpc>
            </a:pPr>
            <a:r>
              <a:rPr lang="it-IT" dirty="0" smtClean="0"/>
              <a:t>E’ un polline di tipo </a:t>
            </a:r>
            <a:r>
              <a:rPr lang="it-IT" b="1" u="sng" dirty="0" err="1" smtClean="0"/>
              <a:t>TRICOLPATO</a:t>
            </a:r>
            <a:r>
              <a:rPr lang="it-IT" dirty="0" smtClean="0"/>
              <a:t>. Sono presenti 3 solchi perpendicolari al piano equatoriale</a:t>
            </a:r>
            <a:endParaRPr lang="it-IT" u="sng" dirty="0"/>
          </a:p>
        </p:txBody>
      </p:sp>
      <p:sp>
        <p:nvSpPr>
          <p:cNvPr id="11" name="CasellaDiTesto 10"/>
          <p:cNvSpPr txBox="1"/>
          <p:nvPr/>
        </p:nvSpPr>
        <p:spPr>
          <a:xfrm>
            <a:off x="3969326" y="4742995"/>
            <a:ext cx="831275" cy="369332"/>
          </a:xfrm>
          <a:prstGeom prst="rect">
            <a:avLst/>
          </a:prstGeom>
          <a:solidFill>
            <a:schemeClr val="bg1"/>
          </a:solidFill>
        </p:spPr>
        <p:txBody>
          <a:bodyPr wrap="square" rtlCol="0">
            <a:spAutoFit/>
          </a:bodyPr>
          <a:lstStyle/>
          <a:p>
            <a:endParaRPr lang="it-IT"/>
          </a:p>
        </p:txBody>
      </p:sp>
      <p:sp>
        <p:nvSpPr>
          <p:cNvPr id="12" name="CasellaDiTesto 11"/>
          <p:cNvSpPr txBox="1"/>
          <p:nvPr/>
        </p:nvSpPr>
        <p:spPr>
          <a:xfrm rot="5400000">
            <a:off x="1355752" y="1721566"/>
            <a:ext cx="554725" cy="1296000"/>
          </a:xfrm>
          <a:prstGeom prst="rect">
            <a:avLst/>
          </a:prstGeom>
          <a:solidFill>
            <a:schemeClr val="bg1"/>
          </a:solidFill>
        </p:spPr>
        <p:txBody>
          <a:bodyPr wrap="square" rtlCol="0">
            <a:spAutoFit/>
          </a:bodyPr>
          <a:lstStyle/>
          <a:p>
            <a:r>
              <a:rPr lang="it-IT" dirty="0" smtClean="0"/>
              <a:t>     </a:t>
            </a:r>
          </a:p>
          <a:p>
            <a:endParaRPr lang="it-IT" dirty="0" smtClean="0"/>
          </a:p>
          <a:p>
            <a:r>
              <a:rPr lang="it-IT" dirty="0" smtClean="0"/>
              <a:t>    </a:t>
            </a:r>
          </a:p>
          <a:p>
            <a:endParaRPr lang="it-IT" dirty="0" smtClean="0"/>
          </a:p>
          <a:p>
            <a:endParaRPr lang="it-IT" dirty="0"/>
          </a:p>
        </p:txBody>
      </p:sp>
      <p:sp>
        <p:nvSpPr>
          <p:cNvPr id="13" name="CasellaDiTesto 12"/>
          <p:cNvSpPr txBox="1"/>
          <p:nvPr/>
        </p:nvSpPr>
        <p:spPr>
          <a:xfrm rot="5861030">
            <a:off x="4124622" y="1630902"/>
            <a:ext cx="554724" cy="1477328"/>
          </a:xfrm>
          <a:prstGeom prst="rect">
            <a:avLst/>
          </a:prstGeom>
          <a:solidFill>
            <a:schemeClr val="bg1"/>
          </a:solidFill>
        </p:spPr>
        <p:txBody>
          <a:bodyPr wrap="square" rtlCol="0">
            <a:spAutoFit/>
          </a:bodyPr>
          <a:lstStyle/>
          <a:p>
            <a:r>
              <a:rPr lang="it-IT" dirty="0" smtClean="0"/>
              <a:t>     </a:t>
            </a:r>
          </a:p>
          <a:p>
            <a:endParaRPr lang="it-IT" dirty="0" smtClean="0"/>
          </a:p>
          <a:p>
            <a:r>
              <a:rPr lang="it-IT" dirty="0" smtClean="0"/>
              <a:t>    </a:t>
            </a:r>
          </a:p>
          <a:p>
            <a:endParaRPr lang="it-IT" dirty="0" smtClean="0"/>
          </a:p>
          <a:p>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foto pollini\Corylus-nocciolo-azonoporato.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2138" y="1080654"/>
            <a:ext cx="4977245" cy="4977245"/>
          </a:xfrm>
          <a:prstGeom prst="rect">
            <a:avLst/>
          </a:prstGeom>
          <a:noFill/>
        </p:spPr>
      </p:pic>
      <p:sp>
        <p:nvSpPr>
          <p:cNvPr id="5" name="CasellaDiTesto 4"/>
          <p:cNvSpPr txBox="1"/>
          <p:nvPr/>
        </p:nvSpPr>
        <p:spPr>
          <a:xfrm>
            <a:off x="1906260" y="141700"/>
            <a:ext cx="5331480" cy="461665"/>
          </a:xfrm>
          <a:prstGeom prst="rect">
            <a:avLst/>
          </a:prstGeom>
          <a:noFill/>
        </p:spPr>
        <p:txBody>
          <a:bodyPr wrap="square" rtlCol="0">
            <a:spAutoFit/>
          </a:bodyPr>
          <a:lstStyle/>
          <a:p>
            <a:pPr algn="ctr"/>
            <a:r>
              <a:rPr lang="it-IT" sz="2400" b="1" dirty="0" smtClean="0"/>
              <a:t>Morfologia pollinica</a:t>
            </a:r>
            <a:endParaRPr lang="it-IT" sz="2400" b="1" dirty="0"/>
          </a:p>
        </p:txBody>
      </p:sp>
      <p:sp>
        <p:nvSpPr>
          <p:cNvPr id="7" name="CasellaDiTesto 6"/>
          <p:cNvSpPr txBox="1"/>
          <p:nvPr/>
        </p:nvSpPr>
        <p:spPr>
          <a:xfrm>
            <a:off x="5600556" y="1600204"/>
            <a:ext cx="3158981" cy="369332"/>
          </a:xfrm>
          <a:prstGeom prst="rect">
            <a:avLst/>
          </a:prstGeom>
          <a:noFill/>
        </p:spPr>
        <p:txBody>
          <a:bodyPr wrap="square" rtlCol="0">
            <a:spAutoFit/>
          </a:bodyPr>
          <a:lstStyle/>
          <a:p>
            <a:pPr algn="ctr"/>
            <a:r>
              <a:rPr lang="it-IT" b="1" dirty="0" smtClean="0"/>
              <a:t>Polline di Nocciolo </a:t>
            </a:r>
            <a:endParaRPr lang="it-IT" b="1" dirty="0"/>
          </a:p>
        </p:txBody>
      </p:sp>
      <p:sp>
        <p:nvSpPr>
          <p:cNvPr id="10" name="CasellaDiTesto 9"/>
          <p:cNvSpPr txBox="1"/>
          <p:nvPr/>
        </p:nvSpPr>
        <p:spPr>
          <a:xfrm>
            <a:off x="5600556" y="2177356"/>
            <a:ext cx="3158981" cy="1287532"/>
          </a:xfrm>
          <a:prstGeom prst="rect">
            <a:avLst/>
          </a:prstGeom>
          <a:noFill/>
        </p:spPr>
        <p:txBody>
          <a:bodyPr wrap="square" rtlCol="0">
            <a:spAutoFit/>
          </a:bodyPr>
          <a:lstStyle/>
          <a:p>
            <a:pPr algn="ctr">
              <a:lnSpc>
                <a:spcPct val="150000"/>
              </a:lnSpc>
            </a:pPr>
            <a:r>
              <a:rPr lang="it-IT" dirty="0" smtClean="0"/>
              <a:t>Questo particolare polline presenta 3 aperture, ed è detto</a:t>
            </a:r>
            <a:r>
              <a:rPr lang="it-IT" u="sng" dirty="0" smtClean="0"/>
              <a:t> </a:t>
            </a:r>
            <a:r>
              <a:rPr lang="it-IT" b="1" u="sng" dirty="0" err="1" smtClean="0"/>
              <a:t>TRIZONOPORATO</a:t>
            </a:r>
            <a:endParaRPr lang="it-IT" b="1" u="sng" dirty="0"/>
          </a:p>
        </p:txBody>
      </p:sp>
      <p:sp>
        <p:nvSpPr>
          <p:cNvPr id="12" name="CasellaDiTesto 11"/>
          <p:cNvSpPr txBox="1"/>
          <p:nvPr/>
        </p:nvSpPr>
        <p:spPr>
          <a:xfrm>
            <a:off x="1951202" y="5112327"/>
            <a:ext cx="831275" cy="369332"/>
          </a:xfrm>
          <a:prstGeom prst="rect">
            <a:avLst/>
          </a:prstGeom>
          <a:solidFill>
            <a:schemeClr val="bg1"/>
          </a:solidFill>
        </p:spPr>
        <p:txBody>
          <a:bodyPr wrap="square" rtlCol="0">
            <a:spAutoFit/>
          </a:bodyPr>
          <a:lstStyle/>
          <a:p>
            <a:endParaRPr lang="it-IT"/>
          </a:p>
        </p:txBody>
      </p:sp>
      <p:sp>
        <p:nvSpPr>
          <p:cNvPr id="13" name="CasellaDiTesto 12"/>
          <p:cNvSpPr txBox="1"/>
          <p:nvPr/>
        </p:nvSpPr>
        <p:spPr>
          <a:xfrm>
            <a:off x="2103602" y="5264727"/>
            <a:ext cx="831275" cy="369332"/>
          </a:xfrm>
          <a:prstGeom prst="rect">
            <a:avLst/>
          </a:prstGeom>
          <a:solidFill>
            <a:schemeClr val="bg1"/>
          </a:solidFill>
        </p:spPr>
        <p:txBody>
          <a:bodyPr wrap="square" rtlCol="0">
            <a:spAutoFit/>
          </a:bodyPr>
          <a:lstStyle/>
          <a:p>
            <a:endParaRPr lang="it-IT"/>
          </a:p>
        </p:txBody>
      </p:sp>
      <p:sp>
        <p:nvSpPr>
          <p:cNvPr id="14" name="CasellaDiTesto 13"/>
          <p:cNvSpPr txBox="1"/>
          <p:nvPr/>
        </p:nvSpPr>
        <p:spPr>
          <a:xfrm rot="1920206">
            <a:off x="918882" y="2096001"/>
            <a:ext cx="1088639" cy="1477328"/>
          </a:xfrm>
          <a:prstGeom prst="rect">
            <a:avLst/>
          </a:prstGeom>
          <a:solidFill>
            <a:schemeClr val="bg1"/>
          </a:solidFill>
        </p:spPr>
        <p:txBody>
          <a:bodyPr wrap="square" rtlCol="0">
            <a:spAutoFit/>
          </a:bodyPr>
          <a:lstStyle/>
          <a:p>
            <a:r>
              <a:rPr lang="it-IT" dirty="0" smtClean="0"/>
              <a:t>     </a:t>
            </a:r>
          </a:p>
          <a:p>
            <a:endParaRPr lang="it-IT" dirty="0" smtClean="0"/>
          </a:p>
          <a:p>
            <a:r>
              <a:rPr lang="it-IT" dirty="0" smtClean="0"/>
              <a:t>    </a:t>
            </a:r>
          </a:p>
          <a:p>
            <a:endParaRPr lang="it-IT" dirty="0" smtClean="0"/>
          </a:p>
          <a:p>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2998147" y="211691"/>
            <a:ext cx="3147706" cy="523220"/>
          </a:xfrm>
          <a:prstGeom prst="rect">
            <a:avLst/>
          </a:prstGeom>
          <a:noFill/>
        </p:spPr>
        <p:txBody>
          <a:bodyPr wrap="square" rtlCol="0">
            <a:spAutoFit/>
          </a:bodyPr>
          <a:lstStyle/>
          <a:p>
            <a:pPr algn="ctr"/>
            <a:r>
              <a:rPr lang="it-IT" sz="2800" dirty="0" err="1" smtClean="0">
                <a:solidFill>
                  <a:srgbClr val="FF0000"/>
                </a:solidFill>
              </a:rPr>
              <a:t>Spermatophyte</a:t>
            </a:r>
            <a:endParaRPr lang="it-IT" sz="2000" dirty="0">
              <a:solidFill>
                <a:srgbClr val="FF0000"/>
              </a:solidFill>
            </a:endParaRPr>
          </a:p>
        </p:txBody>
      </p:sp>
      <p:sp>
        <p:nvSpPr>
          <p:cNvPr id="6" name="CasellaDiTesto 5"/>
          <p:cNvSpPr txBox="1"/>
          <p:nvPr/>
        </p:nvSpPr>
        <p:spPr>
          <a:xfrm>
            <a:off x="618586" y="1599148"/>
            <a:ext cx="3441588" cy="461665"/>
          </a:xfrm>
          <a:prstGeom prst="rect">
            <a:avLst/>
          </a:prstGeom>
          <a:noFill/>
        </p:spPr>
        <p:txBody>
          <a:bodyPr wrap="square" rtlCol="0">
            <a:spAutoFit/>
          </a:bodyPr>
          <a:lstStyle/>
          <a:p>
            <a:pPr algn="ctr"/>
            <a:r>
              <a:rPr lang="it-IT" sz="2400" dirty="0" err="1" smtClean="0"/>
              <a:t>Gimnospermae</a:t>
            </a:r>
            <a:endParaRPr lang="it-IT" sz="2400" dirty="0"/>
          </a:p>
        </p:txBody>
      </p:sp>
      <p:sp>
        <p:nvSpPr>
          <p:cNvPr id="7" name="CasellaDiTesto 6"/>
          <p:cNvSpPr txBox="1"/>
          <p:nvPr/>
        </p:nvSpPr>
        <p:spPr>
          <a:xfrm>
            <a:off x="5075592" y="1599148"/>
            <a:ext cx="3910295" cy="461665"/>
          </a:xfrm>
          <a:prstGeom prst="rect">
            <a:avLst/>
          </a:prstGeom>
          <a:noFill/>
        </p:spPr>
        <p:txBody>
          <a:bodyPr wrap="square" rtlCol="0">
            <a:spAutoFit/>
          </a:bodyPr>
          <a:lstStyle/>
          <a:p>
            <a:pPr algn="ctr"/>
            <a:r>
              <a:rPr lang="it-IT" sz="2400" dirty="0" err="1" smtClean="0"/>
              <a:t>Angiospermae</a:t>
            </a:r>
            <a:r>
              <a:rPr lang="it-IT" sz="2400" dirty="0" smtClean="0"/>
              <a:t> </a:t>
            </a:r>
            <a:endParaRPr lang="it-IT" sz="2400" dirty="0"/>
          </a:p>
        </p:txBody>
      </p:sp>
      <p:sp>
        <p:nvSpPr>
          <p:cNvPr id="8" name="Rettangolo 7"/>
          <p:cNvSpPr/>
          <p:nvPr/>
        </p:nvSpPr>
        <p:spPr>
          <a:xfrm>
            <a:off x="143236" y="2488581"/>
            <a:ext cx="4392288" cy="1200329"/>
          </a:xfrm>
          <a:prstGeom prst="rect">
            <a:avLst/>
          </a:prstGeom>
        </p:spPr>
        <p:txBody>
          <a:bodyPr wrap="square">
            <a:spAutoFit/>
          </a:bodyPr>
          <a:lstStyle/>
          <a:p>
            <a:r>
              <a:rPr lang="it-IT" dirty="0" smtClean="0"/>
              <a:t>Producono semi che non si formano all'interno di un ovario, ma sono “nudi” e disposti sulle scaglie di un cono (o </a:t>
            </a:r>
            <a:r>
              <a:rPr lang="it-IT" b="1" dirty="0" smtClean="0"/>
              <a:t>pigna</a:t>
            </a:r>
            <a:r>
              <a:rPr lang="it-IT" dirty="0" smtClean="0"/>
              <a:t>)</a:t>
            </a:r>
            <a:endParaRPr lang="it-IT" dirty="0"/>
          </a:p>
        </p:txBody>
      </p:sp>
      <p:sp>
        <p:nvSpPr>
          <p:cNvPr id="9" name="Rettangolo 8"/>
          <p:cNvSpPr/>
          <p:nvPr/>
        </p:nvSpPr>
        <p:spPr>
          <a:xfrm>
            <a:off x="5208943" y="2469985"/>
            <a:ext cx="3643595" cy="1200329"/>
          </a:xfrm>
          <a:prstGeom prst="rect">
            <a:avLst/>
          </a:prstGeom>
        </p:spPr>
        <p:txBody>
          <a:bodyPr wrap="square">
            <a:spAutoFit/>
          </a:bodyPr>
          <a:lstStyle/>
          <a:p>
            <a:r>
              <a:rPr lang="it-IT" dirty="0" smtClean="0"/>
              <a:t>Producono semi che si formano all'interno di un ovario, che poi evolverà formando il frutto a protezione dei semi </a:t>
            </a:r>
            <a:endParaRPr lang="it-IT" dirty="0"/>
          </a:p>
        </p:txBody>
      </p:sp>
      <p:cxnSp>
        <p:nvCxnSpPr>
          <p:cNvPr id="12" name="Connettore 2 11"/>
          <p:cNvCxnSpPr/>
          <p:nvPr/>
        </p:nvCxnSpPr>
        <p:spPr>
          <a:xfrm flipH="1">
            <a:off x="3850825" y="1247979"/>
            <a:ext cx="669115" cy="232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ttore 2 16"/>
          <p:cNvCxnSpPr/>
          <p:nvPr/>
        </p:nvCxnSpPr>
        <p:spPr>
          <a:xfrm>
            <a:off x="4615525" y="1247979"/>
            <a:ext cx="669115" cy="232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0" name="Immagine 19" descr="6db4a52f-67ed-49b8-a7c3-1b6cdcc1cbd4.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586" y="3866812"/>
            <a:ext cx="3441588" cy="2677666"/>
          </a:xfrm>
          <a:prstGeom prst="rect">
            <a:avLst/>
          </a:prstGeom>
        </p:spPr>
      </p:pic>
      <p:pic>
        <p:nvPicPr>
          <p:cNvPr id="22" name="Immagine 21" descr="stella-natale.jpg"/>
          <p:cNvPicPr>
            <a:picLocks/>
          </p:cNvPicPr>
          <p:nvPr/>
        </p:nvPicPr>
        <p:blipFill>
          <a:blip r:embed="rId4" cstate="email">
            <a:extLst>
              <a:ext uri="{28A0092B-C50C-407E-A947-70E740481C1C}">
                <a14:useLocalDpi xmlns:a14="http://schemas.microsoft.com/office/drawing/2010/main"/>
              </a:ext>
            </a:extLst>
          </a:blip>
          <a:stretch>
            <a:fillRect/>
          </a:stretch>
        </p:blipFill>
        <p:spPr>
          <a:xfrm>
            <a:off x="5302741" y="3866812"/>
            <a:ext cx="3456000" cy="2700000"/>
          </a:xfrm>
          <a:prstGeom prst="rect">
            <a:avLst/>
          </a:prstGeom>
        </p:spPr>
      </p:pic>
      <p:sp>
        <p:nvSpPr>
          <p:cNvPr id="23" name="Rettangolo 22"/>
          <p:cNvSpPr/>
          <p:nvPr/>
        </p:nvSpPr>
        <p:spPr>
          <a:xfrm>
            <a:off x="2286000" y="673356"/>
            <a:ext cx="4572000" cy="369332"/>
          </a:xfrm>
          <a:prstGeom prst="rect">
            <a:avLst/>
          </a:prstGeom>
        </p:spPr>
        <p:txBody>
          <a:bodyPr>
            <a:spAutoFit/>
          </a:bodyPr>
          <a:lstStyle/>
          <a:p>
            <a:pPr algn="ctr"/>
            <a:r>
              <a:rPr lang="it-IT" dirty="0" err="1" smtClean="0"/>
              <a:t>spèrmatos</a:t>
            </a:r>
            <a:r>
              <a:rPr lang="it-IT" dirty="0" smtClean="0"/>
              <a:t> = seme; </a:t>
            </a:r>
            <a:r>
              <a:rPr lang="it-IT" dirty="0" err="1" smtClean="0"/>
              <a:t>phytòn</a:t>
            </a:r>
            <a:r>
              <a:rPr lang="it-IT" dirty="0" smtClean="0"/>
              <a:t> = pianta</a:t>
            </a:r>
            <a:endParaRPr lang="it-IT" dirty="0"/>
          </a:p>
        </p:txBody>
      </p:sp>
    </p:spTree>
    <p:extLst>
      <p:ext uri="{BB962C8B-B14F-4D97-AF65-F5344CB8AC3E}">
        <p14:creationId xmlns:p14="http://schemas.microsoft.com/office/powerpoint/2010/main" val="690309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foto pollini\ginestra-polline colporat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2382" y="1558636"/>
            <a:ext cx="2452254" cy="4073237"/>
          </a:xfrm>
          <a:prstGeom prst="rect">
            <a:avLst/>
          </a:prstGeom>
          <a:ln>
            <a:noFill/>
          </a:ln>
          <a:effectLst>
            <a:softEdge rad="112500"/>
          </a:effectLst>
        </p:spPr>
      </p:pic>
      <p:sp>
        <p:nvSpPr>
          <p:cNvPr id="5" name="CasellaDiTesto 4"/>
          <p:cNvSpPr txBox="1"/>
          <p:nvPr/>
        </p:nvSpPr>
        <p:spPr>
          <a:xfrm>
            <a:off x="1906260" y="141700"/>
            <a:ext cx="5331480" cy="461665"/>
          </a:xfrm>
          <a:prstGeom prst="rect">
            <a:avLst/>
          </a:prstGeom>
          <a:noFill/>
        </p:spPr>
        <p:txBody>
          <a:bodyPr wrap="square" rtlCol="0">
            <a:spAutoFit/>
          </a:bodyPr>
          <a:lstStyle/>
          <a:p>
            <a:pPr algn="ctr"/>
            <a:r>
              <a:rPr lang="it-IT" sz="2400" b="1" dirty="0" smtClean="0"/>
              <a:t>Morfologia pollinica</a:t>
            </a:r>
            <a:endParaRPr lang="it-IT" sz="2400" b="1" dirty="0"/>
          </a:p>
        </p:txBody>
      </p:sp>
      <p:sp>
        <p:nvSpPr>
          <p:cNvPr id="6" name="CasellaDiTesto 5"/>
          <p:cNvSpPr txBox="1"/>
          <p:nvPr/>
        </p:nvSpPr>
        <p:spPr>
          <a:xfrm>
            <a:off x="5257800" y="1288473"/>
            <a:ext cx="3013364" cy="2723823"/>
          </a:xfrm>
          <a:prstGeom prst="rect">
            <a:avLst/>
          </a:prstGeom>
          <a:noFill/>
        </p:spPr>
        <p:txBody>
          <a:bodyPr wrap="square" rtlCol="0">
            <a:spAutoFit/>
          </a:bodyPr>
          <a:lstStyle/>
          <a:p>
            <a:pPr algn="ctr"/>
            <a:r>
              <a:rPr lang="it-IT" b="1" dirty="0" smtClean="0"/>
              <a:t>Polline di Ginestra</a:t>
            </a:r>
          </a:p>
          <a:p>
            <a:endParaRPr lang="it-IT" dirty="0" smtClean="0"/>
          </a:p>
          <a:p>
            <a:pPr algn="ctr">
              <a:lnSpc>
                <a:spcPct val="150000"/>
              </a:lnSpc>
            </a:pPr>
            <a:r>
              <a:rPr lang="it-IT" dirty="0" smtClean="0"/>
              <a:t>Quest’ulteriore tipologia è di tipo </a:t>
            </a:r>
            <a:r>
              <a:rPr lang="it-IT" b="1" u="sng" dirty="0" err="1" smtClean="0"/>
              <a:t>TRIZONOCOLPORATO</a:t>
            </a:r>
            <a:r>
              <a:rPr lang="it-IT" dirty="0" smtClean="0"/>
              <a:t>;</a:t>
            </a:r>
          </a:p>
          <a:p>
            <a:pPr>
              <a:lnSpc>
                <a:spcPct val="150000"/>
              </a:lnSpc>
            </a:pPr>
            <a:r>
              <a:rPr lang="it-IT" dirty="0" smtClean="0"/>
              <a:t>Vale a dire che presenza 3 pori e 3 colpi </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0812" y="937994"/>
            <a:ext cx="8731519" cy="5078313"/>
          </a:xfrm>
          <a:prstGeom prst="rect">
            <a:avLst/>
          </a:prstGeom>
        </p:spPr>
        <p:txBody>
          <a:bodyPr wrap="square">
            <a:spAutoFit/>
          </a:bodyPr>
          <a:lstStyle/>
          <a:p>
            <a:pPr algn="just"/>
            <a:r>
              <a:rPr lang="it-IT" dirty="0"/>
              <a:t>La </a:t>
            </a:r>
            <a:r>
              <a:rPr lang="it-IT" u="sng" dirty="0" smtClean="0"/>
              <a:t>pollinosi</a:t>
            </a:r>
            <a:r>
              <a:rPr lang="it-IT" dirty="0" smtClean="0"/>
              <a:t> è </a:t>
            </a:r>
            <a:r>
              <a:rPr lang="it-IT" dirty="0"/>
              <a:t>la più tipica malattia allergica, è dovuta </a:t>
            </a:r>
            <a:r>
              <a:rPr lang="it-IT" dirty="0" smtClean="0"/>
              <a:t>all’inalazione di </a:t>
            </a:r>
            <a:r>
              <a:rPr lang="it-IT" dirty="0"/>
              <a:t>pollini che vengono trasportati dalle </a:t>
            </a:r>
            <a:r>
              <a:rPr lang="it-IT" dirty="0" smtClean="0"/>
              <a:t>correnti aeree (</a:t>
            </a:r>
            <a:r>
              <a:rPr lang="it-IT" b="1" dirty="0" smtClean="0"/>
              <a:t>impollinazione anemofila</a:t>
            </a:r>
            <a:r>
              <a:rPr lang="it-IT" dirty="0" smtClean="0"/>
              <a:t>) e </a:t>
            </a:r>
            <a:r>
              <a:rPr lang="it-IT" dirty="0"/>
              <a:t>ha un decorso propriamente stagionale, </a:t>
            </a:r>
            <a:r>
              <a:rPr lang="it-IT" dirty="0" smtClean="0"/>
              <a:t>dato il </a:t>
            </a:r>
            <a:r>
              <a:rPr lang="it-IT" dirty="0"/>
              <a:t>rapporto diretto che esiste fra la </a:t>
            </a:r>
            <a:r>
              <a:rPr lang="it-IT" dirty="0" smtClean="0"/>
              <a:t>concentrazione dei </a:t>
            </a:r>
            <a:r>
              <a:rPr lang="it-IT" dirty="0"/>
              <a:t>pollini nell’aria e l’insorgere dei sintomi.</a:t>
            </a:r>
          </a:p>
          <a:p>
            <a:r>
              <a:rPr lang="it-IT" dirty="0"/>
              <a:t>Possiamo distinguere la pollinosi in:</a:t>
            </a:r>
          </a:p>
          <a:p>
            <a:pPr algn="just"/>
            <a:r>
              <a:rPr lang="it-IT" dirty="0"/>
              <a:t>• </a:t>
            </a:r>
            <a:r>
              <a:rPr lang="it-IT" b="1" dirty="0"/>
              <a:t>pre-primaverile</a:t>
            </a:r>
            <a:r>
              <a:rPr lang="it-IT" dirty="0"/>
              <a:t>: legata alla presenza di pollini </a:t>
            </a:r>
            <a:r>
              <a:rPr lang="it-IT" dirty="0" smtClean="0"/>
              <a:t>delle piante </a:t>
            </a:r>
            <a:r>
              <a:rPr lang="it-IT" dirty="0"/>
              <a:t>con fioritura che va da </a:t>
            </a:r>
            <a:r>
              <a:rPr lang="it-IT" dirty="0" smtClean="0"/>
              <a:t>Dicembre </a:t>
            </a:r>
            <a:r>
              <a:rPr lang="it-IT" dirty="0"/>
              <a:t>a </a:t>
            </a:r>
            <a:r>
              <a:rPr lang="it-IT" dirty="0" smtClean="0"/>
              <a:t>Maggio</a:t>
            </a:r>
            <a:r>
              <a:rPr lang="it-IT" dirty="0"/>
              <a:t>;</a:t>
            </a:r>
          </a:p>
          <a:p>
            <a:pPr algn="just"/>
            <a:r>
              <a:rPr lang="it-IT" dirty="0"/>
              <a:t>• </a:t>
            </a:r>
            <a:r>
              <a:rPr lang="it-IT" b="1" dirty="0"/>
              <a:t>primaverile-estiva</a:t>
            </a:r>
            <a:r>
              <a:rPr lang="it-IT" dirty="0"/>
              <a:t>: dovuta a piante con fioritura </a:t>
            </a:r>
            <a:r>
              <a:rPr lang="it-IT" dirty="0" smtClean="0"/>
              <a:t>tra Aprile </a:t>
            </a:r>
            <a:r>
              <a:rPr lang="it-IT" dirty="0"/>
              <a:t>e </a:t>
            </a:r>
            <a:r>
              <a:rPr lang="it-IT" dirty="0" smtClean="0"/>
              <a:t>Settembre</a:t>
            </a:r>
            <a:r>
              <a:rPr lang="it-IT" dirty="0"/>
              <a:t>;</a:t>
            </a:r>
          </a:p>
          <a:p>
            <a:pPr algn="just"/>
            <a:r>
              <a:rPr lang="it-IT" dirty="0"/>
              <a:t>• </a:t>
            </a:r>
            <a:r>
              <a:rPr lang="it-IT" b="1" dirty="0" err="1"/>
              <a:t>estiva-autunnale</a:t>
            </a:r>
            <a:r>
              <a:rPr lang="it-IT" dirty="0"/>
              <a:t>: provocata da piante con </a:t>
            </a:r>
            <a:r>
              <a:rPr lang="it-IT" dirty="0" smtClean="0"/>
              <a:t>fioritura nei </a:t>
            </a:r>
            <a:r>
              <a:rPr lang="it-IT" dirty="0"/>
              <a:t>mesi di </a:t>
            </a:r>
            <a:r>
              <a:rPr lang="it-IT" dirty="0" smtClean="0"/>
              <a:t>Agosto </a:t>
            </a:r>
            <a:r>
              <a:rPr lang="it-IT" dirty="0"/>
              <a:t>e </a:t>
            </a:r>
            <a:r>
              <a:rPr lang="it-IT" dirty="0" smtClean="0"/>
              <a:t>Settembre</a:t>
            </a:r>
            <a:r>
              <a:rPr lang="it-IT" dirty="0"/>
              <a:t>.</a:t>
            </a:r>
          </a:p>
          <a:p>
            <a:r>
              <a:rPr lang="it-IT" dirty="0"/>
              <a:t>La pollinosi comporta manifestazioni a </a:t>
            </a:r>
            <a:r>
              <a:rPr lang="it-IT" dirty="0" smtClean="0"/>
              <a:t>carico dell’apparato </a:t>
            </a:r>
            <a:r>
              <a:rPr lang="it-IT" dirty="0"/>
              <a:t>respiratorio. I sintomi classici </a:t>
            </a:r>
            <a:r>
              <a:rPr lang="it-IT" dirty="0" smtClean="0"/>
              <a:t>sono irritazione </a:t>
            </a:r>
            <a:r>
              <a:rPr lang="it-IT" dirty="0"/>
              <a:t>e l’infiammazione </a:t>
            </a:r>
            <a:r>
              <a:rPr lang="it-IT" dirty="0" smtClean="0"/>
              <a:t>di alcune </a:t>
            </a:r>
            <a:r>
              <a:rPr lang="it-IT" dirty="0"/>
              <a:t>aree del naso, e la tosse, fino all’insorgere </a:t>
            </a:r>
            <a:r>
              <a:rPr lang="it-IT" dirty="0" smtClean="0"/>
              <a:t>di crisi </a:t>
            </a:r>
            <a:r>
              <a:rPr lang="it-IT" dirty="0"/>
              <a:t>di tipo asmatico; spesso questi disturbi </a:t>
            </a:r>
            <a:r>
              <a:rPr lang="it-IT" dirty="0" smtClean="0"/>
              <a:t>vengono accompagnati </a:t>
            </a:r>
            <a:r>
              <a:rPr lang="it-IT" dirty="0"/>
              <a:t>da altri sintomi a carico degli occhi</a:t>
            </a:r>
            <a:r>
              <a:rPr lang="it-IT" dirty="0" smtClean="0"/>
              <a:t>, con </a:t>
            </a:r>
            <a:r>
              <a:rPr lang="it-IT" dirty="0"/>
              <a:t>prurito e lacrimazione profusa (a volte irritante).</a:t>
            </a:r>
          </a:p>
          <a:p>
            <a:r>
              <a:rPr lang="it-IT" dirty="0"/>
              <a:t>Più raramente si verificano manifestazioni a </a:t>
            </a:r>
            <a:r>
              <a:rPr lang="it-IT" dirty="0" smtClean="0"/>
              <a:t>carico della </a:t>
            </a:r>
            <a:r>
              <a:rPr lang="it-IT" dirty="0"/>
              <a:t>pelle o altri organi interni. Talvolta </a:t>
            </a:r>
            <a:r>
              <a:rPr lang="it-IT" dirty="0" smtClean="0"/>
              <a:t>possono anche </a:t>
            </a:r>
            <a:r>
              <a:rPr lang="it-IT" dirty="0"/>
              <a:t>subentrare implicazioni alimentari, dovute a</a:t>
            </a:r>
          </a:p>
          <a:p>
            <a:r>
              <a:rPr lang="it-IT" dirty="0"/>
              <a:t>cross-reattività polline-alimento, in particolare </a:t>
            </a:r>
            <a:r>
              <a:rPr lang="it-IT" dirty="0" smtClean="0"/>
              <a:t>con alcuni </a:t>
            </a:r>
            <a:r>
              <a:rPr lang="it-IT" dirty="0"/>
              <a:t>tipi di frutta e verdura.</a:t>
            </a:r>
          </a:p>
        </p:txBody>
      </p:sp>
      <p:sp>
        <p:nvSpPr>
          <p:cNvPr id="5" name="CasellaDiTesto 4"/>
          <p:cNvSpPr txBox="1"/>
          <p:nvPr/>
        </p:nvSpPr>
        <p:spPr>
          <a:xfrm>
            <a:off x="2564884" y="193814"/>
            <a:ext cx="4014232" cy="369332"/>
          </a:xfrm>
          <a:prstGeom prst="rect">
            <a:avLst/>
          </a:prstGeom>
          <a:noFill/>
        </p:spPr>
        <p:txBody>
          <a:bodyPr wrap="square" rtlCol="0">
            <a:spAutoFit/>
          </a:bodyPr>
          <a:lstStyle/>
          <a:p>
            <a:pPr algn="ctr"/>
            <a:r>
              <a:rPr lang="it-IT" b="1" dirty="0" smtClean="0"/>
              <a:t>Pollinosi</a:t>
            </a:r>
            <a:endParaRPr lang="it-IT" b="1" dirty="0"/>
          </a:p>
        </p:txBody>
      </p:sp>
    </p:spTree>
    <p:extLst>
      <p:ext uri="{BB962C8B-B14F-4D97-AF65-F5344CB8AC3E}">
        <p14:creationId xmlns:p14="http://schemas.microsoft.com/office/powerpoint/2010/main" val="15476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24691" y="1039097"/>
            <a:ext cx="8894618" cy="3139321"/>
          </a:xfrm>
          <a:prstGeom prst="rect">
            <a:avLst/>
          </a:prstGeom>
          <a:noFill/>
        </p:spPr>
        <p:txBody>
          <a:bodyPr wrap="square" rtlCol="0">
            <a:spAutoFit/>
          </a:bodyPr>
          <a:lstStyle/>
          <a:p>
            <a:pPr algn="just"/>
            <a:r>
              <a:rPr lang="it-IT" b="1" u="sng" dirty="0" smtClean="0"/>
              <a:t>Le malattie allergiche sono in aumento </a:t>
            </a:r>
            <a:r>
              <a:rPr lang="it-IT" dirty="0" smtClean="0"/>
              <a:t>e questa tendenza sembra essere relazionata a diversi fattori:</a:t>
            </a:r>
          </a:p>
          <a:p>
            <a:pPr algn="just"/>
            <a:endParaRPr lang="it-IT" dirty="0" smtClean="0"/>
          </a:p>
          <a:p>
            <a:pPr algn="just">
              <a:buFontTx/>
              <a:buChar char="-"/>
            </a:pPr>
            <a:r>
              <a:rPr lang="it-IT" dirty="0" smtClean="0"/>
              <a:t> </a:t>
            </a:r>
            <a:r>
              <a:rPr lang="it-IT" b="1" dirty="0" smtClean="0"/>
              <a:t>Fattori genetici: </a:t>
            </a:r>
            <a:r>
              <a:rPr lang="it-IT" dirty="0" smtClean="0"/>
              <a:t>circa nel 70% dei casi un bambino con  entrambi i genitori allergici  rischia di diventare, a sua volta, sensibile;</a:t>
            </a:r>
          </a:p>
          <a:p>
            <a:pPr algn="just">
              <a:buFontTx/>
              <a:buChar char="-"/>
            </a:pPr>
            <a:r>
              <a:rPr lang="it-IT" dirty="0" smtClean="0"/>
              <a:t>  </a:t>
            </a:r>
            <a:r>
              <a:rPr lang="it-IT" b="1" dirty="0" smtClean="0"/>
              <a:t>Fattori ambientali: </a:t>
            </a:r>
            <a:r>
              <a:rPr lang="it-IT" dirty="0" smtClean="0"/>
              <a:t>i soggetti che sono  maggiormente esposti a sostanze allergizzanti, possono aumentare gli effetti da allergia da polline;</a:t>
            </a:r>
          </a:p>
          <a:p>
            <a:pPr algn="just">
              <a:buFontTx/>
              <a:buChar char="-"/>
            </a:pPr>
            <a:endParaRPr lang="it-IT" dirty="0" smtClean="0"/>
          </a:p>
          <a:p>
            <a:pPr algn="just">
              <a:buFontTx/>
              <a:buChar char="-"/>
            </a:pPr>
            <a:endParaRPr lang="it-IT" dirty="0" smtClean="0"/>
          </a:p>
          <a:p>
            <a:pPr algn="just"/>
            <a:r>
              <a:rPr lang="it-IT" dirty="0" smtClean="0"/>
              <a:t>Le risposte agli agenti allergenici comportano la produzione delle </a:t>
            </a:r>
            <a:r>
              <a:rPr lang="it-IT" b="1" dirty="0" err="1" smtClean="0"/>
              <a:t>IgE</a:t>
            </a:r>
            <a:r>
              <a:rPr lang="it-IT" dirty="0" smtClean="0"/>
              <a:t>. L’aumento di queste immunoglobuline  è quindi indice di una risposta ad allergeni.</a:t>
            </a:r>
            <a:endParaRPr lang="it-IT" dirty="0"/>
          </a:p>
        </p:txBody>
      </p:sp>
      <p:pic>
        <p:nvPicPr>
          <p:cNvPr id="4099" name="Picture 3" descr="E:\intolleranze-allergie-starnuto-02.jpg"/>
          <p:cNvPicPr>
            <a:picLocks noChangeAspect="1" noChangeArrowheads="1"/>
          </p:cNvPicPr>
          <p:nvPr/>
        </p:nvPicPr>
        <p:blipFill>
          <a:blip r:embed="rId2"/>
          <a:srcRect/>
          <a:stretch>
            <a:fillRect/>
          </a:stretch>
        </p:blipFill>
        <p:spPr bwMode="auto">
          <a:xfrm>
            <a:off x="3618201" y="4272937"/>
            <a:ext cx="1999384" cy="2364986"/>
          </a:xfrm>
          <a:prstGeom prst="ellipse">
            <a:avLst/>
          </a:prstGeom>
          <a:ln>
            <a:noFill/>
          </a:ln>
          <a:effectLst>
            <a:softEdge rad="112500"/>
          </a:effectLst>
        </p:spPr>
      </p:pic>
      <p:sp>
        <p:nvSpPr>
          <p:cNvPr id="6" name="CasellaDiTesto 5"/>
          <p:cNvSpPr txBox="1"/>
          <p:nvPr/>
        </p:nvSpPr>
        <p:spPr>
          <a:xfrm>
            <a:off x="2564884" y="193814"/>
            <a:ext cx="4014232" cy="369332"/>
          </a:xfrm>
          <a:prstGeom prst="rect">
            <a:avLst/>
          </a:prstGeom>
          <a:noFill/>
        </p:spPr>
        <p:txBody>
          <a:bodyPr wrap="square" rtlCol="0">
            <a:spAutoFit/>
          </a:bodyPr>
          <a:lstStyle/>
          <a:p>
            <a:pPr algn="ctr"/>
            <a:r>
              <a:rPr lang="it-IT" b="1" dirty="0" smtClean="0"/>
              <a:t>Pollinosi</a:t>
            </a:r>
            <a:endParaRPr lang="it-IT"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8849" y="153783"/>
            <a:ext cx="8815151" cy="2585323"/>
          </a:xfrm>
          <a:prstGeom prst="rect">
            <a:avLst/>
          </a:prstGeom>
        </p:spPr>
        <p:txBody>
          <a:bodyPr wrap="square">
            <a:spAutoFit/>
          </a:bodyPr>
          <a:lstStyle/>
          <a:p>
            <a:pPr algn="ctr"/>
            <a:r>
              <a:rPr lang="it-IT" b="1" dirty="0" smtClean="0"/>
              <a:t>SINTOMI</a:t>
            </a:r>
          </a:p>
          <a:p>
            <a:endParaRPr lang="it-IT" dirty="0" smtClean="0"/>
          </a:p>
          <a:p>
            <a:pPr algn="just"/>
            <a:r>
              <a:rPr lang="it-IT" dirty="0" smtClean="0"/>
              <a:t>La pollinosi comporta manifestazioni a carico dell’apparato respiratorio. </a:t>
            </a:r>
          </a:p>
          <a:p>
            <a:pPr algn="just"/>
            <a:endParaRPr lang="it-IT" dirty="0" smtClean="0"/>
          </a:p>
          <a:p>
            <a:pPr marL="285750" indent="-285750" algn="just">
              <a:buFontTx/>
              <a:buChar char="-"/>
            </a:pPr>
            <a:r>
              <a:rPr lang="it-IT" dirty="0" smtClean="0"/>
              <a:t>Irritazione e infiammazione in alcune aree del naso;</a:t>
            </a:r>
          </a:p>
          <a:p>
            <a:pPr marL="285750" indent="-285750" algn="just">
              <a:buFontTx/>
              <a:buChar char="-"/>
            </a:pPr>
            <a:endParaRPr lang="it-IT" dirty="0" smtClean="0"/>
          </a:p>
          <a:p>
            <a:pPr marL="285750" indent="-285750" algn="just">
              <a:buFontTx/>
              <a:buChar char="-"/>
            </a:pPr>
            <a:r>
              <a:rPr lang="it-IT" dirty="0" smtClean="0"/>
              <a:t>Prurito e lacrimazione degli occhi;</a:t>
            </a:r>
          </a:p>
          <a:p>
            <a:pPr marL="285750" indent="-285750" algn="just">
              <a:buFontTx/>
              <a:buChar char="-"/>
            </a:pPr>
            <a:endParaRPr lang="it-IT" dirty="0" smtClean="0"/>
          </a:p>
          <a:p>
            <a:pPr algn="just"/>
            <a:r>
              <a:rPr lang="it-IT" dirty="0" smtClean="0"/>
              <a:t>- Possibili cause date dalla “cross-reattività” polline-alimento</a:t>
            </a:r>
          </a:p>
        </p:txBody>
      </p:sp>
      <p:pic>
        <p:nvPicPr>
          <p:cNvPr id="5122" name="Picture 2" descr="E:\starnuti-allergi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485" y="2834799"/>
            <a:ext cx="5103878" cy="3459675"/>
          </a:xfrm>
          <a:prstGeom prst="rect">
            <a:avLst/>
          </a:prstGeom>
          <a:ln>
            <a:noFill/>
          </a:ln>
          <a:effectLst>
            <a:softEdge rad="112500"/>
          </a:effectLst>
        </p:spPr>
      </p:pic>
    </p:spTree>
    <p:extLst>
      <p:ext uri="{BB962C8B-B14F-4D97-AF65-F5344CB8AC3E}">
        <p14:creationId xmlns:p14="http://schemas.microsoft.com/office/powerpoint/2010/main" val="436191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1530" y="640005"/>
            <a:ext cx="8663482" cy="4247317"/>
          </a:xfrm>
          <a:prstGeom prst="rect">
            <a:avLst/>
          </a:prstGeom>
        </p:spPr>
        <p:txBody>
          <a:bodyPr wrap="square">
            <a:spAutoFit/>
          </a:bodyPr>
          <a:lstStyle/>
          <a:p>
            <a:pPr algn="ctr"/>
            <a:r>
              <a:rPr lang="it-IT" b="1" dirty="0" smtClean="0"/>
              <a:t>Principali </a:t>
            </a:r>
            <a:r>
              <a:rPr lang="it-IT" b="1" dirty="0"/>
              <a:t>tipi di pollini allergizzanti in </a:t>
            </a:r>
            <a:r>
              <a:rPr lang="it-IT" b="1" dirty="0" smtClean="0"/>
              <a:t>Umbria</a:t>
            </a:r>
          </a:p>
          <a:p>
            <a:pPr algn="ctr"/>
            <a:endParaRPr lang="it-IT" dirty="0"/>
          </a:p>
          <a:p>
            <a:pPr algn="just"/>
            <a:r>
              <a:rPr lang="it-IT" dirty="0"/>
              <a:t>Nell’atmosfera della nostra regione si </a:t>
            </a:r>
            <a:r>
              <a:rPr lang="it-IT" dirty="0" smtClean="0"/>
              <a:t>possono identificare </a:t>
            </a:r>
            <a:r>
              <a:rPr lang="it-IT" dirty="0"/>
              <a:t>oltre 80 tipi di polline appartenenti </a:t>
            </a:r>
            <a:r>
              <a:rPr lang="it-IT" dirty="0" smtClean="0"/>
              <a:t>a 50 </a:t>
            </a:r>
            <a:r>
              <a:rPr lang="it-IT" dirty="0"/>
              <a:t>famiglie. Le </a:t>
            </a:r>
            <a:r>
              <a:rPr lang="it-IT" dirty="0" smtClean="0"/>
              <a:t>più importanti sono:</a:t>
            </a:r>
          </a:p>
          <a:p>
            <a:pPr algn="just"/>
            <a:endParaRPr lang="it-IT" dirty="0"/>
          </a:p>
          <a:p>
            <a:r>
              <a:rPr lang="it-IT" dirty="0"/>
              <a:t>• </a:t>
            </a:r>
            <a:r>
              <a:rPr lang="it-IT" i="1" dirty="0" err="1"/>
              <a:t>Asteraceae</a:t>
            </a:r>
            <a:r>
              <a:rPr lang="it-IT" i="1" dirty="0"/>
              <a:t> </a:t>
            </a:r>
            <a:r>
              <a:rPr lang="it-IT" i="1" dirty="0" err="1" smtClean="0"/>
              <a:t>Compositae</a:t>
            </a:r>
            <a:r>
              <a:rPr lang="it-IT" i="1" dirty="0" smtClean="0"/>
              <a:t> </a:t>
            </a:r>
            <a:r>
              <a:rPr lang="it-IT" dirty="0" smtClean="0"/>
              <a:t>: Artemisia</a:t>
            </a:r>
            <a:r>
              <a:rPr lang="it-IT" dirty="0"/>
              <a:t>, Ambrosia</a:t>
            </a:r>
          </a:p>
          <a:p>
            <a:r>
              <a:rPr lang="it-IT" dirty="0"/>
              <a:t>• </a:t>
            </a:r>
            <a:r>
              <a:rPr lang="it-IT" i="1" dirty="0" err="1"/>
              <a:t>Betulaceae</a:t>
            </a:r>
            <a:r>
              <a:rPr lang="it-IT" dirty="0"/>
              <a:t> </a:t>
            </a:r>
            <a:r>
              <a:rPr lang="it-IT" dirty="0" smtClean="0"/>
              <a:t>: Betulla</a:t>
            </a:r>
            <a:r>
              <a:rPr lang="it-IT" dirty="0"/>
              <a:t>, Ontano</a:t>
            </a:r>
          </a:p>
          <a:p>
            <a:r>
              <a:rPr lang="it-IT" dirty="0"/>
              <a:t>• </a:t>
            </a:r>
            <a:r>
              <a:rPr lang="it-IT" i="1" dirty="0" err="1"/>
              <a:t>Corylaceae</a:t>
            </a:r>
            <a:r>
              <a:rPr lang="it-IT" dirty="0"/>
              <a:t> </a:t>
            </a:r>
            <a:r>
              <a:rPr lang="it-IT" dirty="0" smtClean="0"/>
              <a:t>: </a:t>
            </a:r>
            <a:r>
              <a:rPr lang="it-IT" dirty="0"/>
              <a:t>Carpino bianco, Carpino nero, Nocciolo</a:t>
            </a:r>
          </a:p>
          <a:p>
            <a:r>
              <a:rPr lang="it-IT" dirty="0"/>
              <a:t>• </a:t>
            </a:r>
            <a:r>
              <a:rPr lang="it-IT" i="1" dirty="0" err="1"/>
              <a:t>Cupressaceae</a:t>
            </a:r>
            <a:r>
              <a:rPr lang="it-IT" i="1" dirty="0"/>
              <a:t> </a:t>
            </a:r>
            <a:r>
              <a:rPr lang="it-IT" dirty="0" smtClean="0"/>
              <a:t>:  </a:t>
            </a:r>
            <a:r>
              <a:rPr lang="it-IT" dirty="0"/>
              <a:t>Cipresso</a:t>
            </a:r>
          </a:p>
          <a:p>
            <a:r>
              <a:rPr lang="it-IT" dirty="0"/>
              <a:t>•</a:t>
            </a:r>
            <a:r>
              <a:rPr lang="it-IT" i="1" dirty="0"/>
              <a:t> </a:t>
            </a:r>
            <a:r>
              <a:rPr lang="it-IT" i="1" dirty="0" err="1"/>
              <a:t>Fagaceae</a:t>
            </a:r>
            <a:r>
              <a:rPr lang="it-IT" i="1" dirty="0"/>
              <a:t> </a:t>
            </a:r>
            <a:r>
              <a:rPr lang="it-IT" dirty="0"/>
              <a:t>:</a:t>
            </a:r>
            <a:r>
              <a:rPr lang="it-IT" dirty="0" smtClean="0"/>
              <a:t> </a:t>
            </a:r>
            <a:r>
              <a:rPr lang="it-IT" dirty="0"/>
              <a:t>Castagno, Faggio, Quercia</a:t>
            </a:r>
          </a:p>
          <a:p>
            <a:r>
              <a:rPr lang="it-IT" dirty="0"/>
              <a:t>• </a:t>
            </a:r>
            <a:r>
              <a:rPr lang="it-IT" i="1" dirty="0" err="1"/>
              <a:t>Graminaceae</a:t>
            </a:r>
            <a:r>
              <a:rPr lang="it-IT" dirty="0"/>
              <a:t> </a:t>
            </a:r>
            <a:r>
              <a:rPr lang="it-IT" dirty="0" smtClean="0"/>
              <a:t>: </a:t>
            </a:r>
            <a:r>
              <a:rPr lang="it-IT" dirty="0"/>
              <a:t>Avena, Coda di topo, Coda di volpe</a:t>
            </a:r>
            <a:r>
              <a:rPr lang="it-IT" dirty="0" smtClean="0"/>
              <a:t>, Erba </a:t>
            </a:r>
            <a:r>
              <a:rPr lang="it-IT" dirty="0"/>
              <a:t>mazzolina</a:t>
            </a:r>
            <a:r>
              <a:rPr lang="it-IT" dirty="0" smtClean="0"/>
              <a:t>, </a:t>
            </a:r>
          </a:p>
          <a:p>
            <a:r>
              <a:rPr lang="it-IT" dirty="0"/>
              <a:t> </a:t>
            </a:r>
            <a:r>
              <a:rPr lang="it-IT" dirty="0" smtClean="0"/>
              <a:t>                       Gramigna, Loglio</a:t>
            </a:r>
            <a:r>
              <a:rPr lang="it-IT" dirty="0"/>
              <a:t>, Paleo</a:t>
            </a:r>
          </a:p>
          <a:p>
            <a:r>
              <a:rPr lang="it-IT" dirty="0"/>
              <a:t>• </a:t>
            </a:r>
            <a:r>
              <a:rPr lang="it-IT" i="1" dirty="0" err="1"/>
              <a:t>Oleaceae</a:t>
            </a:r>
            <a:r>
              <a:rPr lang="it-IT" dirty="0"/>
              <a:t> </a:t>
            </a:r>
            <a:r>
              <a:rPr lang="it-IT" dirty="0" smtClean="0"/>
              <a:t>: </a:t>
            </a:r>
            <a:r>
              <a:rPr lang="it-IT" dirty="0"/>
              <a:t>Frassino, Olivo</a:t>
            </a:r>
          </a:p>
          <a:p>
            <a:r>
              <a:rPr lang="it-IT" dirty="0"/>
              <a:t>• </a:t>
            </a:r>
            <a:r>
              <a:rPr lang="it-IT" i="1" dirty="0" err="1"/>
              <a:t>Urticaceae</a:t>
            </a:r>
            <a:r>
              <a:rPr lang="it-IT" dirty="0"/>
              <a:t> </a:t>
            </a:r>
            <a:r>
              <a:rPr lang="it-IT" dirty="0" smtClean="0"/>
              <a:t>: </a:t>
            </a:r>
            <a:r>
              <a:rPr lang="it-IT" dirty="0"/>
              <a:t>Parietaria, Ortica</a:t>
            </a:r>
          </a:p>
          <a:p>
            <a:r>
              <a:rPr lang="it-IT" dirty="0"/>
              <a:t>• Spore</a:t>
            </a:r>
          </a:p>
        </p:txBody>
      </p:sp>
      <p:sp>
        <p:nvSpPr>
          <p:cNvPr id="5" name="CasellaDiTesto 4"/>
          <p:cNvSpPr txBox="1"/>
          <p:nvPr/>
        </p:nvSpPr>
        <p:spPr>
          <a:xfrm>
            <a:off x="6363418" y="6211669"/>
            <a:ext cx="2780582" cy="307777"/>
          </a:xfrm>
          <a:prstGeom prst="rect">
            <a:avLst/>
          </a:prstGeom>
          <a:noFill/>
        </p:spPr>
        <p:txBody>
          <a:bodyPr wrap="square" rtlCol="0">
            <a:spAutoFit/>
          </a:bodyPr>
          <a:lstStyle/>
          <a:p>
            <a:r>
              <a:rPr lang="it-IT" sz="1400" dirty="0" smtClean="0"/>
              <a:t>Fonte: </a:t>
            </a:r>
            <a:r>
              <a:rPr lang="it-IT" sz="1400" dirty="0" err="1" smtClean="0"/>
              <a:t>www.arpa.umbria.it</a:t>
            </a:r>
            <a:r>
              <a:rPr lang="it-IT" sz="1400" dirty="0" smtClean="0"/>
              <a:t>/</a:t>
            </a:r>
            <a:endParaRPr lang="it-IT" sz="1400" dirty="0"/>
          </a:p>
        </p:txBody>
      </p:sp>
    </p:spTree>
    <p:extLst>
      <p:ext uri="{BB962C8B-B14F-4D97-AF65-F5344CB8AC3E}">
        <p14:creationId xmlns:p14="http://schemas.microsoft.com/office/powerpoint/2010/main" val="2862029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rmata 2016-12-09 alle 17.30.2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0689"/>
            <a:ext cx="9144000" cy="4651283"/>
          </a:xfrm>
          <a:prstGeom prst="rect">
            <a:avLst/>
          </a:prstGeom>
        </p:spPr>
      </p:pic>
      <p:sp>
        <p:nvSpPr>
          <p:cNvPr id="7" name="CasellaDiTesto 6"/>
          <p:cNvSpPr txBox="1"/>
          <p:nvPr/>
        </p:nvSpPr>
        <p:spPr>
          <a:xfrm>
            <a:off x="6363418" y="6211669"/>
            <a:ext cx="2780582" cy="307777"/>
          </a:xfrm>
          <a:prstGeom prst="rect">
            <a:avLst/>
          </a:prstGeom>
          <a:noFill/>
        </p:spPr>
        <p:txBody>
          <a:bodyPr wrap="square" rtlCol="0">
            <a:spAutoFit/>
          </a:bodyPr>
          <a:lstStyle/>
          <a:p>
            <a:r>
              <a:rPr lang="it-IT" sz="1400" dirty="0" smtClean="0"/>
              <a:t>Fonte: </a:t>
            </a:r>
            <a:r>
              <a:rPr lang="it-IT" sz="1400" dirty="0" err="1" smtClean="0"/>
              <a:t>www.arpa.umbria.it</a:t>
            </a:r>
            <a:r>
              <a:rPr lang="it-IT" sz="1400" dirty="0" smtClean="0"/>
              <a:t>/</a:t>
            </a:r>
            <a:endParaRPr lang="it-IT" sz="1400" dirty="0"/>
          </a:p>
        </p:txBody>
      </p:sp>
    </p:spTree>
    <p:extLst>
      <p:ext uri="{BB962C8B-B14F-4D97-AF65-F5344CB8AC3E}">
        <p14:creationId xmlns:p14="http://schemas.microsoft.com/office/powerpoint/2010/main" val="3464009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chermata 2016-12-11 alle 09.35.19.png"/>
          <p:cNvPicPr>
            <a:picLocks noChangeAspect="1" noChangeArrowheads="1"/>
          </p:cNvPicPr>
          <p:nvPr/>
        </p:nvPicPr>
        <p:blipFill>
          <a:blip r:embed="rId2"/>
          <a:srcRect/>
          <a:stretch>
            <a:fillRect/>
          </a:stretch>
        </p:blipFill>
        <p:spPr bwMode="auto">
          <a:xfrm>
            <a:off x="627140" y="852054"/>
            <a:ext cx="7889721" cy="5293880"/>
          </a:xfrm>
          <a:prstGeom prst="rect">
            <a:avLst/>
          </a:prstGeom>
          <a:noFill/>
        </p:spPr>
      </p:pic>
      <p:sp>
        <p:nvSpPr>
          <p:cNvPr id="4" name="CasellaDiTesto 3"/>
          <p:cNvSpPr txBox="1"/>
          <p:nvPr/>
        </p:nvSpPr>
        <p:spPr>
          <a:xfrm>
            <a:off x="6363418" y="6211669"/>
            <a:ext cx="2780582" cy="307777"/>
          </a:xfrm>
          <a:prstGeom prst="rect">
            <a:avLst/>
          </a:prstGeom>
          <a:noFill/>
        </p:spPr>
        <p:txBody>
          <a:bodyPr wrap="square" rtlCol="0">
            <a:spAutoFit/>
          </a:bodyPr>
          <a:lstStyle/>
          <a:p>
            <a:r>
              <a:rPr lang="it-IT" sz="1400" dirty="0" smtClean="0"/>
              <a:t>Fonte: </a:t>
            </a:r>
            <a:r>
              <a:rPr lang="it-IT" sz="1400" dirty="0" err="1" smtClean="0"/>
              <a:t>www.arpa.umbria.it</a:t>
            </a:r>
            <a:r>
              <a:rPr lang="it-IT" sz="1400" dirty="0" smtClean="0"/>
              <a:t>/</a:t>
            </a:r>
            <a:endParaRPr lang="it-IT"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E:\Schermata 2016-12-12 alle 22.37.23.png"/>
          <p:cNvPicPr>
            <a:picLocks noChangeAspect="1" noChangeArrowheads="1"/>
          </p:cNvPicPr>
          <p:nvPr/>
        </p:nvPicPr>
        <p:blipFill>
          <a:blip r:embed="rId2" cstate="email">
            <a:extLst>
              <a:ext uri="{28A0092B-C50C-407E-A947-70E740481C1C}">
                <a14:useLocalDpi xmlns:a14="http://schemas.microsoft.com/office/drawing/2010/main"/>
              </a:ext>
            </a:extLst>
          </a:blip>
          <a:srcRect b="9832"/>
          <a:stretch>
            <a:fillRect/>
          </a:stretch>
        </p:blipFill>
        <p:spPr bwMode="auto">
          <a:xfrm>
            <a:off x="259484" y="107576"/>
            <a:ext cx="8697357" cy="3092824"/>
          </a:xfrm>
          <a:prstGeom prst="rect">
            <a:avLst/>
          </a:prstGeom>
          <a:noFill/>
        </p:spPr>
      </p:pic>
      <p:pic>
        <p:nvPicPr>
          <p:cNvPr id="3075" name="Picture 3" descr="E:\Schermata 2016-12-12 alle 22.38.00.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362" y="3200400"/>
            <a:ext cx="8697600" cy="3011269"/>
          </a:xfrm>
          <a:prstGeom prst="rect">
            <a:avLst/>
          </a:prstGeom>
          <a:noFill/>
        </p:spPr>
      </p:pic>
      <p:sp>
        <p:nvSpPr>
          <p:cNvPr id="6" name="CasellaDiTesto 5"/>
          <p:cNvSpPr txBox="1"/>
          <p:nvPr/>
        </p:nvSpPr>
        <p:spPr>
          <a:xfrm>
            <a:off x="6363418" y="6211669"/>
            <a:ext cx="2780582" cy="307777"/>
          </a:xfrm>
          <a:prstGeom prst="rect">
            <a:avLst/>
          </a:prstGeom>
          <a:noFill/>
        </p:spPr>
        <p:txBody>
          <a:bodyPr wrap="square" rtlCol="0">
            <a:spAutoFit/>
          </a:bodyPr>
          <a:lstStyle/>
          <a:p>
            <a:r>
              <a:rPr lang="it-IT" sz="1400" dirty="0" smtClean="0"/>
              <a:t>Fonte: </a:t>
            </a:r>
            <a:r>
              <a:rPr lang="it-IT" sz="1400" dirty="0" err="1" smtClean="0"/>
              <a:t>www.arpa.umbria.it</a:t>
            </a:r>
            <a:r>
              <a:rPr lang="it-IT" sz="1400" dirty="0" smtClean="0"/>
              <a:t>/</a:t>
            </a:r>
            <a:endParaRPr lang="it-IT"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Schermata 2016-12-12 alle 22.38.08.png"/>
          <p:cNvPicPr>
            <a:picLocks noChangeAspect="1" noChangeArrowheads="1"/>
          </p:cNvPicPr>
          <p:nvPr/>
        </p:nvPicPr>
        <p:blipFill>
          <a:blip r:embed="rId2"/>
          <a:srcRect/>
          <a:stretch>
            <a:fillRect/>
          </a:stretch>
        </p:blipFill>
        <p:spPr bwMode="auto">
          <a:xfrm>
            <a:off x="280271" y="563140"/>
            <a:ext cx="8562195" cy="3179907"/>
          </a:xfrm>
          <a:prstGeom prst="rect">
            <a:avLst/>
          </a:prstGeom>
          <a:noFill/>
        </p:spPr>
      </p:pic>
      <p:sp>
        <p:nvSpPr>
          <p:cNvPr id="4" name="CasellaDiTesto 3"/>
          <p:cNvSpPr txBox="1"/>
          <p:nvPr/>
        </p:nvSpPr>
        <p:spPr>
          <a:xfrm>
            <a:off x="6363418" y="6211669"/>
            <a:ext cx="2780582" cy="307777"/>
          </a:xfrm>
          <a:prstGeom prst="rect">
            <a:avLst/>
          </a:prstGeom>
          <a:noFill/>
        </p:spPr>
        <p:txBody>
          <a:bodyPr wrap="square" rtlCol="0">
            <a:spAutoFit/>
          </a:bodyPr>
          <a:lstStyle/>
          <a:p>
            <a:r>
              <a:rPr lang="it-IT" sz="1400" dirty="0" smtClean="0"/>
              <a:t>Fonte: </a:t>
            </a:r>
            <a:r>
              <a:rPr lang="it-IT" sz="1400" dirty="0" err="1" smtClean="0"/>
              <a:t>www.arpa.umbria.it</a:t>
            </a:r>
            <a:r>
              <a:rPr lang="it-IT" sz="1400" dirty="0" smtClean="0"/>
              <a:t>/</a:t>
            </a:r>
            <a:endParaRPr lang="it-IT"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appi-dei-pioppi-allerg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741" y="747893"/>
            <a:ext cx="7966500" cy="59748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CasellaDiTesto 7"/>
          <p:cNvSpPr txBox="1"/>
          <p:nvPr/>
        </p:nvSpPr>
        <p:spPr>
          <a:xfrm>
            <a:off x="863600" y="165283"/>
            <a:ext cx="3894667" cy="461665"/>
          </a:xfrm>
          <a:prstGeom prst="rect">
            <a:avLst/>
          </a:prstGeom>
          <a:noFill/>
        </p:spPr>
        <p:txBody>
          <a:bodyPr wrap="square" rtlCol="0">
            <a:spAutoFit/>
          </a:bodyPr>
          <a:lstStyle/>
          <a:p>
            <a:r>
              <a:rPr lang="it-IT" sz="2400" b="1" dirty="0" smtClean="0">
                <a:solidFill>
                  <a:srgbClr val="3366FF"/>
                </a:solidFill>
              </a:rPr>
              <a:t>Piccole</a:t>
            </a:r>
            <a:r>
              <a:rPr lang="it-IT" b="1" dirty="0" smtClean="0">
                <a:solidFill>
                  <a:srgbClr val="3366FF"/>
                </a:solidFill>
              </a:rPr>
              <a:t> </a:t>
            </a:r>
            <a:r>
              <a:rPr lang="it-IT" sz="2400" b="1" dirty="0" smtClean="0">
                <a:solidFill>
                  <a:srgbClr val="3366FF"/>
                </a:solidFill>
              </a:rPr>
              <a:t>curiosità</a:t>
            </a:r>
            <a:r>
              <a:rPr lang="mr-IN" b="1" dirty="0" smtClean="0">
                <a:solidFill>
                  <a:srgbClr val="3366FF"/>
                </a:solidFill>
              </a:rPr>
              <a:t>…</a:t>
            </a:r>
            <a:endParaRPr lang="it-IT" b="1" dirty="0">
              <a:solidFill>
                <a:srgbClr val="3366FF"/>
              </a:solidFill>
            </a:endParaRPr>
          </a:p>
        </p:txBody>
      </p:sp>
      <p:pic>
        <p:nvPicPr>
          <p:cNvPr id="9" name="Immagine 8" descr="3751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0282">
            <a:off x="4213707" y="196280"/>
            <a:ext cx="1434227" cy="1434227"/>
          </a:xfrm>
          <a:prstGeom prst="ellipse">
            <a:avLst/>
          </a:prstGeom>
          <a:ln>
            <a:noFill/>
          </a:ln>
          <a:effectLst>
            <a:softEdge rad="112500"/>
          </a:effectLst>
        </p:spPr>
      </p:pic>
    </p:spTree>
    <p:extLst>
      <p:ext uri="{BB962C8B-B14F-4D97-AF65-F5344CB8AC3E}">
        <p14:creationId xmlns:p14="http://schemas.microsoft.com/office/powerpoint/2010/main" val="1924366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20081221234826695.jpg"/>
          <p:cNvPicPr>
            <a:picLocks noChangeAspect="1"/>
          </p:cNvPicPr>
          <p:nvPr/>
        </p:nvPicPr>
        <p:blipFill>
          <a:blip r:embed="rId2">
            <a:alphaModFix amt="0"/>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Layer>
                </a14:imgProps>
              </a:ext>
              <a:ext uri="{28A0092B-C50C-407E-A947-70E740481C1C}">
                <a14:useLocalDpi xmlns:a14="http://schemas.microsoft.com/office/drawing/2010/main"/>
              </a:ext>
            </a:extLst>
          </a:blip>
          <a:stretch>
            <a:fillRect/>
          </a:stretch>
        </p:blipFill>
        <p:spPr>
          <a:xfrm>
            <a:off x="-124742" y="-468665"/>
            <a:ext cx="9268742" cy="7716228"/>
          </a:xfrm>
          <a:prstGeom prst="rect">
            <a:avLst/>
          </a:prstGeom>
        </p:spPr>
      </p:pic>
      <p:sp>
        <p:nvSpPr>
          <p:cNvPr id="3" name="Segnaposto contenuto 2"/>
          <p:cNvSpPr>
            <a:spLocks noGrp="1"/>
          </p:cNvSpPr>
          <p:nvPr>
            <p:ph idx="1"/>
          </p:nvPr>
        </p:nvSpPr>
        <p:spPr>
          <a:xfrm>
            <a:off x="549275" y="448562"/>
            <a:ext cx="8042276" cy="670186"/>
          </a:xfrm>
        </p:spPr>
        <p:txBody>
          <a:bodyPr>
            <a:normAutofit/>
          </a:bodyPr>
          <a:lstStyle/>
          <a:p>
            <a:pPr marL="0" indent="0" algn="ctr">
              <a:buNone/>
            </a:pPr>
            <a:r>
              <a:rPr lang="it-IT" sz="2800" b="1" dirty="0" smtClean="0">
                <a:solidFill>
                  <a:srgbClr val="000000"/>
                </a:solidFill>
              </a:rPr>
              <a:t>Cos’è il polline?</a:t>
            </a:r>
            <a:endParaRPr lang="it-IT" sz="2800" b="1" dirty="0">
              <a:solidFill>
                <a:srgbClr val="000000"/>
              </a:solidFill>
            </a:endParaRPr>
          </a:p>
        </p:txBody>
      </p:sp>
      <p:sp>
        <p:nvSpPr>
          <p:cNvPr id="5" name="CasellaDiTesto 4"/>
          <p:cNvSpPr txBox="1"/>
          <p:nvPr/>
        </p:nvSpPr>
        <p:spPr>
          <a:xfrm>
            <a:off x="756015" y="1330403"/>
            <a:ext cx="7835536" cy="1477328"/>
          </a:xfrm>
          <a:prstGeom prst="rect">
            <a:avLst/>
          </a:prstGeom>
          <a:noFill/>
        </p:spPr>
        <p:txBody>
          <a:bodyPr wrap="square" rtlCol="0">
            <a:spAutoFit/>
          </a:bodyPr>
          <a:lstStyle/>
          <a:p>
            <a:pPr algn="just"/>
            <a:r>
              <a:rPr lang="it-IT" dirty="0" smtClean="0"/>
              <a:t>Dal punto di vista ontogenetico* rappresenta un </a:t>
            </a:r>
            <a:r>
              <a:rPr lang="it-IT" dirty="0" err="1" smtClean="0"/>
              <a:t>microgrametofito</a:t>
            </a:r>
            <a:r>
              <a:rPr lang="it-IT" dirty="0" smtClean="0"/>
              <a:t> immaturo per la presenza di 2 o 3 nuclei al suo interno.</a:t>
            </a:r>
          </a:p>
          <a:p>
            <a:pPr algn="just"/>
            <a:endParaRPr lang="it-IT" dirty="0"/>
          </a:p>
          <a:p>
            <a:pPr algn="just"/>
            <a:r>
              <a:rPr lang="it-IT" dirty="0" smtClean="0"/>
              <a:t>Il polline si differenzia all’interno delle </a:t>
            </a:r>
            <a:r>
              <a:rPr lang="it-IT" b="1" dirty="0" smtClean="0"/>
              <a:t>sacche polliniche </a:t>
            </a:r>
            <a:r>
              <a:rPr lang="it-IT" dirty="0" smtClean="0"/>
              <a:t>nelle </a:t>
            </a:r>
            <a:r>
              <a:rPr lang="it-IT" dirty="0" err="1" smtClean="0"/>
              <a:t>Gimnospermae</a:t>
            </a:r>
            <a:r>
              <a:rPr lang="it-IT" dirty="0"/>
              <a:t> </a:t>
            </a:r>
            <a:r>
              <a:rPr lang="it-IT" dirty="0" smtClean="0"/>
              <a:t>e negli </a:t>
            </a:r>
            <a:r>
              <a:rPr lang="it-IT" b="1" dirty="0" smtClean="0"/>
              <a:t>stami</a:t>
            </a:r>
            <a:r>
              <a:rPr lang="it-IT" dirty="0" smtClean="0"/>
              <a:t> nelle </a:t>
            </a:r>
            <a:r>
              <a:rPr lang="it-IT" dirty="0" err="1"/>
              <a:t>A</a:t>
            </a:r>
            <a:r>
              <a:rPr lang="it-IT" dirty="0" err="1" smtClean="0"/>
              <a:t>ngiospermae</a:t>
            </a:r>
            <a:endParaRPr lang="it-IT" dirty="0"/>
          </a:p>
        </p:txBody>
      </p:sp>
      <p:sp>
        <p:nvSpPr>
          <p:cNvPr id="7" name="Rettangolo 6"/>
          <p:cNvSpPr/>
          <p:nvPr/>
        </p:nvSpPr>
        <p:spPr>
          <a:xfrm>
            <a:off x="861857" y="5507731"/>
            <a:ext cx="7729694" cy="646331"/>
          </a:xfrm>
          <a:prstGeom prst="rect">
            <a:avLst/>
          </a:prstGeom>
        </p:spPr>
        <p:txBody>
          <a:bodyPr wrap="square">
            <a:spAutoFit/>
          </a:bodyPr>
          <a:lstStyle/>
          <a:p>
            <a:r>
              <a:rPr lang="it-IT" dirty="0" smtClean="0"/>
              <a:t>*è </a:t>
            </a:r>
            <a:r>
              <a:rPr lang="it-IT" dirty="0"/>
              <a:t>l'insieme dei processi mediante i quali si compie lo sviluppo biologico di un organismo </a:t>
            </a:r>
            <a:r>
              <a:rPr lang="it-IT" dirty="0" smtClean="0"/>
              <a:t>vivente.</a:t>
            </a:r>
            <a:endParaRPr lang="it-IT" dirty="0"/>
          </a:p>
        </p:txBody>
      </p:sp>
      <p:pic>
        <p:nvPicPr>
          <p:cNvPr id="6146" name="Picture 2" descr="E:\poza.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000" y="3019385"/>
            <a:ext cx="2700000" cy="2488345"/>
          </a:xfrm>
          <a:prstGeom prst="ellipse">
            <a:avLst/>
          </a:prstGeom>
          <a:ln>
            <a:noFill/>
          </a:ln>
          <a:effectLst>
            <a:softEdge rad="112500"/>
          </a:effectLst>
        </p:spPr>
      </p:pic>
    </p:spTree>
    <p:extLst>
      <p:ext uri="{BB962C8B-B14F-4D97-AF65-F5344CB8AC3E}">
        <p14:creationId xmlns:p14="http://schemas.microsoft.com/office/powerpoint/2010/main" val="234744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822643" y="1537144"/>
            <a:ext cx="3550926" cy="461665"/>
          </a:xfrm>
          <a:prstGeom prst="rect">
            <a:avLst/>
          </a:prstGeom>
        </p:spPr>
        <p:txBody>
          <a:bodyPr wrap="square">
            <a:spAutoFit/>
          </a:bodyPr>
          <a:lstStyle/>
          <a:p>
            <a:pPr algn="ctr"/>
            <a:r>
              <a:rPr lang="it-IT" sz="2400" b="1" dirty="0"/>
              <a:t>I ''piumini'' dei </a:t>
            </a:r>
            <a:r>
              <a:rPr lang="it-IT" sz="2400" b="1" dirty="0" smtClean="0"/>
              <a:t>pioppi</a:t>
            </a:r>
            <a:endParaRPr lang="it-IT" sz="2400" b="1" dirty="0"/>
          </a:p>
        </p:txBody>
      </p:sp>
      <p:sp>
        <p:nvSpPr>
          <p:cNvPr id="5" name="CasellaDiTesto 4"/>
          <p:cNvSpPr txBox="1"/>
          <p:nvPr/>
        </p:nvSpPr>
        <p:spPr>
          <a:xfrm>
            <a:off x="863600" y="406400"/>
            <a:ext cx="3894667" cy="461665"/>
          </a:xfrm>
          <a:prstGeom prst="rect">
            <a:avLst/>
          </a:prstGeom>
          <a:noFill/>
        </p:spPr>
        <p:txBody>
          <a:bodyPr wrap="square" rtlCol="0">
            <a:spAutoFit/>
          </a:bodyPr>
          <a:lstStyle/>
          <a:p>
            <a:r>
              <a:rPr lang="it-IT" sz="2400" b="1" dirty="0" smtClean="0">
                <a:solidFill>
                  <a:srgbClr val="3366FF"/>
                </a:solidFill>
              </a:rPr>
              <a:t>Piccole</a:t>
            </a:r>
            <a:r>
              <a:rPr lang="it-IT" b="1" dirty="0" smtClean="0">
                <a:solidFill>
                  <a:srgbClr val="3366FF"/>
                </a:solidFill>
              </a:rPr>
              <a:t> </a:t>
            </a:r>
            <a:r>
              <a:rPr lang="it-IT" sz="2400" b="1" dirty="0" smtClean="0">
                <a:solidFill>
                  <a:srgbClr val="3366FF"/>
                </a:solidFill>
              </a:rPr>
              <a:t>curiosità</a:t>
            </a:r>
            <a:r>
              <a:rPr lang="mr-IN" b="1" dirty="0" smtClean="0">
                <a:solidFill>
                  <a:srgbClr val="3366FF"/>
                </a:solidFill>
              </a:rPr>
              <a:t>…</a:t>
            </a:r>
            <a:endParaRPr lang="it-IT" b="1" dirty="0">
              <a:solidFill>
                <a:srgbClr val="3366FF"/>
              </a:solidFill>
            </a:endParaRPr>
          </a:p>
        </p:txBody>
      </p:sp>
      <p:sp>
        <p:nvSpPr>
          <p:cNvPr id="6" name="Rettangolo 5"/>
          <p:cNvSpPr/>
          <p:nvPr/>
        </p:nvSpPr>
        <p:spPr>
          <a:xfrm>
            <a:off x="643466" y="2254737"/>
            <a:ext cx="8246533" cy="3416320"/>
          </a:xfrm>
          <a:prstGeom prst="rect">
            <a:avLst/>
          </a:prstGeom>
        </p:spPr>
        <p:txBody>
          <a:bodyPr wrap="square">
            <a:spAutoFit/>
          </a:bodyPr>
          <a:lstStyle/>
          <a:p>
            <a:r>
              <a:rPr lang="it-IT" sz="2400" dirty="0" smtClean="0"/>
              <a:t>I </a:t>
            </a:r>
            <a:r>
              <a:rPr lang="it-IT" sz="2400" b="1" dirty="0"/>
              <a:t>"piumini" </a:t>
            </a:r>
            <a:r>
              <a:rPr lang="it-IT" sz="2400" dirty="0" smtClean="0"/>
              <a:t>(anche detti </a:t>
            </a:r>
            <a:r>
              <a:rPr lang="it-IT" sz="2400" b="1" i="1" dirty="0" smtClean="0"/>
              <a:t>pappo</a:t>
            </a:r>
            <a:r>
              <a:rPr lang="it-IT" sz="2400" dirty="0" smtClean="0"/>
              <a:t>) prodotti </a:t>
            </a:r>
            <a:r>
              <a:rPr lang="it-IT" sz="2400" dirty="0"/>
              <a:t>dai pioppi in primavera </a:t>
            </a:r>
            <a:r>
              <a:rPr lang="it-IT" sz="2400" u="sng" dirty="0"/>
              <a:t>non sono la causa dell'allergia</a:t>
            </a:r>
            <a:r>
              <a:rPr lang="it-IT" sz="2400" dirty="0"/>
              <a:t>, lo sono invece i pollini, in </a:t>
            </a:r>
            <a:r>
              <a:rPr lang="it-IT" sz="2400" dirty="0" err="1"/>
              <a:t>generale,liberati</a:t>
            </a:r>
            <a:r>
              <a:rPr lang="it-IT" sz="2400" dirty="0"/>
              <a:t> nell'aria in questo periodo in  quantità elevata. </a:t>
            </a:r>
            <a:endParaRPr lang="it-IT" sz="2400" dirty="0" smtClean="0"/>
          </a:p>
          <a:p>
            <a:endParaRPr lang="it-IT" sz="2400" dirty="0"/>
          </a:p>
          <a:p>
            <a:r>
              <a:rPr lang="it-IT" sz="2400" dirty="0"/>
              <a:t>I “piumini” non sono altro che la fruttificazione della pianta del pioppo ed hanno lo scopo di trasportare i semi a grande distanza dalla pianta sfruttando la forza del vento. </a:t>
            </a:r>
          </a:p>
        </p:txBody>
      </p:sp>
      <p:pic>
        <p:nvPicPr>
          <p:cNvPr id="2" name="Immagine 1" descr="37511.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493342" y="0"/>
            <a:ext cx="1468126" cy="1468126"/>
          </a:xfrm>
          <a:prstGeom prst="ellipse">
            <a:avLst/>
          </a:prstGeom>
          <a:ln>
            <a:noFill/>
          </a:ln>
          <a:effectLst>
            <a:softEdge rad="112500"/>
          </a:effectLst>
        </p:spPr>
      </p:pic>
    </p:spTree>
    <p:extLst>
      <p:ext uri="{BB962C8B-B14F-4D97-AF65-F5344CB8AC3E}">
        <p14:creationId xmlns:p14="http://schemas.microsoft.com/office/powerpoint/2010/main" val="465960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683327" y="270164"/>
            <a:ext cx="6296891" cy="369332"/>
          </a:xfrm>
          <a:prstGeom prst="rect">
            <a:avLst/>
          </a:prstGeom>
          <a:noFill/>
        </p:spPr>
        <p:txBody>
          <a:bodyPr wrap="square" rtlCol="0">
            <a:spAutoFit/>
          </a:bodyPr>
          <a:lstStyle/>
          <a:p>
            <a:endParaRPr lang="it-IT" dirty="0"/>
          </a:p>
        </p:txBody>
      </p:sp>
      <p:pic>
        <p:nvPicPr>
          <p:cNvPr id="6146" name="Picture 2" descr="E:\101239lnq1llclyf8c2153.jpg"/>
          <p:cNvPicPr>
            <a:picLocks noChangeAspect="1" noChangeArrowheads="1"/>
          </p:cNvPicPr>
          <p:nvPr/>
        </p:nvPicPr>
        <p:blipFill>
          <a:blip r:embed="rId2"/>
          <a:srcRect/>
          <a:stretch>
            <a:fillRect/>
          </a:stretch>
        </p:blipFill>
        <p:spPr bwMode="auto">
          <a:xfrm>
            <a:off x="2274455" y="1185863"/>
            <a:ext cx="4762500" cy="35718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CasellaDiTesto 5"/>
          <p:cNvSpPr txBox="1"/>
          <p:nvPr/>
        </p:nvSpPr>
        <p:spPr>
          <a:xfrm>
            <a:off x="982518" y="4757738"/>
            <a:ext cx="7178964" cy="523220"/>
          </a:xfrm>
          <a:prstGeom prst="rect">
            <a:avLst/>
          </a:prstGeom>
          <a:noFill/>
        </p:spPr>
        <p:txBody>
          <a:bodyPr wrap="square" rtlCol="0">
            <a:spAutoFit/>
          </a:bodyPr>
          <a:lstStyle/>
          <a:p>
            <a:pPr algn="ctr"/>
            <a:r>
              <a:rPr lang="it-IT" sz="2800" b="1" dirty="0" smtClean="0"/>
              <a:t>Polline di </a:t>
            </a:r>
            <a:r>
              <a:rPr lang="it-IT" sz="2800" b="1" i="1" dirty="0" err="1" smtClean="0"/>
              <a:t>Taraxacum</a:t>
            </a:r>
            <a:r>
              <a:rPr lang="it-IT" sz="2800" b="1" i="1" dirty="0" smtClean="0"/>
              <a:t> officinale</a:t>
            </a:r>
            <a:endParaRPr lang="it-IT" sz="2800" b="1" i="1" dirty="0"/>
          </a:p>
        </p:txBody>
      </p:sp>
      <p:sp>
        <p:nvSpPr>
          <p:cNvPr id="7" name="CasellaDiTesto 6"/>
          <p:cNvSpPr txBox="1"/>
          <p:nvPr/>
        </p:nvSpPr>
        <p:spPr>
          <a:xfrm>
            <a:off x="709468" y="5280958"/>
            <a:ext cx="7725064" cy="400110"/>
          </a:xfrm>
          <a:prstGeom prst="rect">
            <a:avLst/>
          </a:prstGeom>
          <a:noFill/>
        </p:spPr>
        <p:txBody>
          <a:bodyPr wrap="square" rtlCol="0">
            <a:spAutoFit/>
          </a:bodyPr>
          <a:lstStyle/>
          <a:p>
            <a:pPr algn="ctr"/>
            <a:r>
              <a:rPr lang="it-IT" sz="2000" dirty="0" smtClean="0"/>
              <a:t>La morfologia di questo polline è di tipo </a:t>
            </a:r>
            <a:r>
              <a:rPr lang="it-IT" sz="2000" b="1" dirty="0" smtClean="0"/>
              <a:t>FENESTRATO</a:t>
            </a:r>
            <a:endParaRPr lang="it-IT" sz="2000" b="1" dirty="0"/>
          </a:p>
        </p:txBody>
      </p:sp>
      <p:sp>
        <p:nvSpPr>
          <p:cNvPr id="8" name="CasellaDiTesto 7"/>
          <p:cNvSpPr txBox="1"/>
          <p:nvPr/>
        </p:nvSpPr>
        <p:spPr>
          <a:xfrm>
            <a:off x="863600" y="406400"/>
            <a:ext cx="3894667" cy="461665"/>
          </a:xfrm>
          <a:prstGeom prst="rect">
            <a:avLst/>
          </a:prstGeom>
          <a:noFill/>
        </p:spPr>
        <p:txBody>
          <a:bodyPr wrap="square" rtlCol="0">
            <a:spAutoFit/>
          </a:bodyPr>
          <a:lstStyle/>
          <a:p>
            <a:r>
              <a:rPr lang="it-IT" sz="2400" b="1" dirty="0" smtClean="0">
                <a:solidFill>
                  <a:srgbClr val="3366FF"/>
                </a:solidFill>
              </a:rPr>
              <a:t>Piccole curiosità</a:t>
            </a:r>
            <a:r>
              <a:rPr lang="mr-IN" sz="2400" b="1" dirty="0" smtClean="0">
                <a:solidFill>
                  <a:srgbClr val="3366FF"/>
                </a:solidFill>
              </a:rPr>
              <a:t>…</a:t>
            </a:r>
            <a:endParaRPr lang="it-IT" sz="2400" b="1" dirty="0">
              <a:solidFill>
                <a:srgbClr val="3366FF"/>
              </a:solidFill>
            </a:endParaRPr>
          </a:p>
        </p:txBody>
      </p:sp>
      <p:pic>
        <p:nvPicPr>
          <p:cNvPr id="9" name="Immagine 8" descr="3751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364465" flipV="1">
            <a:off x="129537" y="2641390"/>
            <a:ext cx="1468126" cy="1468126"/>
          </a:xfrm>
          <a:prstGeom prst="ellipse">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descr="smog.jpg"/>
          <p:cNvPicPr>
            <a:picLocks noChangeAspect="1"/>
          </p:cNvPicPr>
          <p:nvPr/>
        </p:nvPicPr>
        <p:blipFill>
          <a:blip r:embed="rId2">
            <a:alphaModFix amt="13000"/>
            <a:extLst>
              <a:ext uri="{28A0092B-C50C-407E-A947-70E740481C1C}">
                <a14:useLocalDpi xmlns:a14="http://schemas.microsoft.com/office/drawing/2010/main"/>
              </a:ext>
            </a:extLst>
          </a:blip>
          <a:stretch>
            <a:fillRect/>
          </a:stretch>
        </p:blipFill>
        <p:spPr>
          <a:xfrm>
            <a:off x="-42138" y="0"/>
            <a:ext cx="9189089" cy="6103823"/>
          </a:xfrm>
          <a:prstGeom prst="rect">
            <a:avLst/>
          </a:prstGeom>
        </p:spPr>
      </p:pic>
      <p:sp>
        <p:nvSpPr>
          <p:cNvPr id="4" name="CasellaDiTesto 3"/>
          <p:cNvSpPr txBox="1"/>
          <p:nvPr/>
        </p:nvSpPr>
        <p:spPr>
          <a:xfrm>
            <a:off x="1712080" y="381408"/>
            <a:ext cx="3894667" cy="461665"/>
          </a:xfrm>
          <a:prstGeom prst="rect">
            <a:avLst/>
          </a:prstGeom>
          <a:noFill/>
        </p:spPr>
        <p:txBody>
          <a:bodyPr wrap="square" rtlCol="0">
            <a:spAutoFit/>
          </a:bodyPr>
          <a:lstStyle/>
          <a:p>
            <a:r>
              <a:rPr lang="it-IT" sz="2400" b="1" dirty="0" smtClean="0">
                <a:solidFill>
                  <a:srgbClr val="3366FF"/>
                </a:solidFill>
              </a:rPr>
              <a:t>Piccole curiosità</a:t>
            </a:r>
            <a:r>
              <a:rPr lang="mr-IN" sz="2400" b="1" dirty="0" smtClean="0">
                <a:solidFill>
                  <a:srgbClr val="3366FF"/>
                </a:solidFill>
              </a:rPr>
              <a:t>…</a:t>
            </a:r>
            <a:endParaRPr lang="it-IT" sz="2400" b="1" dirty="0">
              <a:solidFill>
                <a:srgbClr val="3366FF"/>
              </a:solidFill>
            </a:endParaRPr>
          </a:p>
        </p:txBody>
      </p:sp>
      <p:pic>
        <p:nvPicPr>
          <p:cNvPr id="5" name="Immagine 4" descr="3751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492788" flipV="1">
            <a:off x="70799" y="-17648"/>
            <a:ext cx="1468126" cy="1468126"/>
          </a:xfrm>
          <a:prstGeom prst="ellipse">
            <a:avLst/>
          </a:prstGeom>
          <a:ln>
            <a:noFill/>
          </a:ln>
          <a:effectLst>
            <a:softEdge rad="112500"/>
          </a:effectLst>
        </p:spPr>
      </p:pic>
      <p:sp>
        <p:nvSpPr>
          <p:cNvPr id="6" name="CasellaDiTesto 5"/>
          <p:cNvSpPr txBox="1"/>
          <p:nvPr/>
        </p:nvSpPr>
        <p:spPr>
          <a:xfrm>
            <a:off x="868399" y="984883"/>
            <a:ext cx="7407203" cy="461665"/>
          </a:xfrm>
          <a:prstGeom prst="rect">
            <a:avLst/>
          </a:prstGeom>
          <a:noFill/>
        </p:spPr>
        <p:txBody>
          <a:bodyPr wrap="square" rtlCol="0">
            <a:spAutoFit/>
          </a:bodyPr>
          <a:lstStyle/>
          <a:p>
            <a:pPr algn="ctr"/>
            <a:r>
              <a:rPr lang="it-IT" sz="2400" b="1" dirty="0" smtClean="0"/>
              <a:t>Pm</a:t>
            </a:r>
            <a:r>
              <a:rPr lang="it-IT" sz="2400" b="1" baseline="-25000" dirty="0" smtClean="0"/>
              <a:t>10</a:t>
            </a:r>
            <a:r>
              <a:rPr lang="it-IT" sz="2400" b="1" dirty="0" smtClean="0"/>
              <a:t>?</a:t>
            </a:r>
            <a:r>
              <a:rPr lang="it-IT" sz="2400" dirty="0" smtClean="0"/>
              <a:t> </a:t>
            </a:r>
            <a:r>
              <a:rPr lang="it-IT" sz="2400" b="1" dirty="0" smtClean="0"/>
              <a:t>Pm</a:t>
            </a:r>
            <a:r>
              <a:rPr lang="it-IT" sz="2400" b="1" baseline="-25000" dirty="0" smtClean="0"/>
              <a:t>2,5</a:t>
            </a:r>
            <a:r>
              <a:rPr lang="it-IT" sz="2400" dirty="0" smtClean="0"/>
              <a:t>?</a:t>
            </a:r>
            <a:r>
              <a:rPr lang="it-IT" sz="2400" b="1" dirty="0" smtClean="0"/>
              <a:t> </a:t>
            </a:r>
            <a:endParaRPr lang="it-IT" sz="2400" b="1" dirty="0"/>
          </a:p>
        </p:txBody>
      </p:sp>
      <p:sp>
        <p:nvSpPr>
          <p:cNvPr id="7" name="CasellaDiTesto 6"/>
          <p:cNvSpPr txBox="1"/>
          <p:nvPr/>
        </p:nvSpPr>
        <p:spPr>
          <a:xfrm>
            <a:off x="451719" y="2966092"/>
            <a:ext cx="8240562" cy="3170099"/>
          </a:xfrm>
          <a:prstGeom prst="rect">
            <a:avLst/>
          </a:prstGeom>
          <a:noFill/>
        </p:spPr>
        <p:txBody>
          <a:bodyPr wrap="square" rtlCol="0">
            <a:spAutoFit/>
          </a:bodyPr>
          <a:lstStyle/>
          <a:p>
            <a:pPr algn="just"/>
            <a:r>
              <a:rPr lang="it-IT" sz="2000" dirty="0" smtClean="0"/>
              <a:t>In questi ultimi anni, nei paesi industrializzati si è registrato un aumento delle malattie allergiche respiratorie e una maggiore frequenza di individui allergici. L’urbanizzazione, con il suo alto livello di esposizione ad ozono, ossidi di azoto e di zolfo e polveri fini (Pm10, Pm 2,5), rappresenta uno dei maggiori indiziati per spiegare il ruolo che giocano gli inquinanti sulla sensibilizzazione allergica delle vie aeree. Alcune ricerche mettono in evidenza come l’esposizione a ossidi di azoto  possano “stressare” il polline. La superficie del polline formata da proteine potrebbero subire delle modifiche e quindi aumentarne l’</a:t>
            </a:r>
            <a:r>
              <a:rPr lang="it-IT" sz="2000" dirty="0" err="1" smtClean="0"/>
              <a:t>allergenicità</a:t>
            </a:r>
            <a:r>
              <a:rPr lang="it-IT" sz="2000" dirty="0" smtClean="0"/>
              <a:t>.  </a:t>
            </a:r>
            <a:endParaRPr lang="it-IT" sz="2000" dirty="0"/>
          </a:p>
        </p:txBody>
      </p:sp>
      <p:sp>
        <p:nvSpPr>
          <p:cNvPr id="8" name="CasellaDiTesto 7"/>
          <p:cNvSpPr txBox="1"/>
          <p:nvPr/>
        </p:nvSpPr>
        <p:spPr>
          <a:xfrm>
            <a:off x="906389" y="1544000"/>
            <a:ext cx="7369213" cy="523220"/>
          </a:xfrm>
          <a:prstGeom prst="rect">
            <a:avLst/>
          </a:prstGeom>
          <a:noFill/>
        </p:spPr>
        <p:txBody>
          <a:bodyPr wrap="square" rtlCol="0">
            <a:spAutoFit/>
          </a:bodyPr>
          <a:lstStyle/>
          <a:p>
            <a:pPr algn="just"/>
            <a:r>
              <a:rPr lang="it-IT" sz="2800" b="1" dirty="0" smtClean="0"/>
              <a:t>Pm</a:t>
            </a:r>
            <a:r>
              <a:rPr lang="it-IT" sz="2800" dirty="0" smtClean="0"/>
              <a:t> =  </a:t>
            </a:r>
            <a:r>
              <a:rPr lang="it-IT" sz="2800" i="1" dirty="0" err="1" smtClean="0"/>
              <a:t>Particulate</a:t>
            </a:r>
            <a:r>
              <a:rPr lang="it-IT" sz="2800" i="1" dirty="0" smtClean="0"/>
              <a:t> </a:t>
            </a:r>
            <a:r>
              <a:rPr lang="it-IT" sz="2800" i="1" dirty="0" err="1" smtClean="0"/>
              <a:t>matter</a:t>
            </a:r>
            <a:r>
              <a:rPr lang="it-IT" sz="2800" i="1" dirty="0" smtClean="0"/>
              <a:t> </a:t>
            </a:r>
            <a:endParaRPr lang="it-IT" sz="2800" i="1" dirty="0"/>
          </a:p>
        </p:txBody>
      </p:sp>
      <p:sp>
        <p:nvSpPr>
          <p:cNvPr id="9" name="Rettangolo 8"/>
          <p:cNvSpPr/>
          <p:nvPr/>
        </p:nvSpPr>
        <p:spPr>
          <a:xfrm>
            <a:off x="451719" y="2084605"/>
            <a:ext cx="8240562" cy="677108"/>
          </a:xfrm>
          <a:prstGeom prst="rect">
            <a:avLst/>
          </a:prstGeom>
        </p:spPr>
        <p:txBody>
          <a:bodyPr wrap="square">
            <a:spAutoFit/>
          </a:bodyPr>
          <a:lstStyle/>
          <a:p>
            <a:r>
              <a:rPr lang="it-IT" dirty="0"/>
              <a:t>È costituito da </a:t>
            </a:r>
            <a:r>
              <a:rPr lang="it-IT" sz="2000" dirty="0"/>
              <a:t>polvere</a:t>
            </a:r>
            <a:r>
              <a:rPr lang="it-IT" dirty="0"/>
              <a:t>, fumo, </a:t>
            </a:r>
            <a:r>
              <a:rPr lang="it-IT" dirty="0" err="1"/>
              <a:t>microgocce</a:t>
            </a:r>
            <a:r>
              <a:rPr lang="it-IT" dirty="0"/>
              <a:t> di sostanze liquide denominato in gergo tecnico </a:t>
            </a:r>
            <a:r>
              <a:rPr lang="it-IT" b="1" dirty="0" smtClean="0"/>
              <a:t>aerosol</a:t>
            </a:r>
            <a:r>
              <a:rPr lang="it-IT" dirty="0" smtClean="0"/>
              <a:t>.</a:t>
            </a:r>
            <a:endParaRPr lang="it-IT" dirty="0"/>
          </a:p>
        </p:txBody>
      </p:sp>
      <p:sp>
        <p:nvSpPr>
          <p:cNvPr id="10" name="CasellaDiTesto 9"/>
          <p:cNvSpPr txBox="1"/>
          <p:nvPr/>
        </p:nvSpPr>
        <p:spPr>
          <a:xfrm>
            <a:off x="5082586" y="1605555"/>
            <a:ext cx="2882054" cy="461665"/>
          </a:xfrm>
          <a:prstGeom prst="rect">
            <a:avLst/>
          </a:prstGeom>
          <a:noFill/>
        </p:spPr>
        <p:txBody>
          <a:bodyPr wrap="square" rtlCol="0">
            <a:spAutoFit/>
          </a:bodyPr>
          <a:lstStyle/>
          <a:p>
            <a:pPr algn="just"/>
            <a:r>
              <a:rPr lang="it-IT" sz="2400" dirty="0" smtClean="0"/>
              <a:t>10 =  </a:t>
            </a:r>
            <a:r>
              <a:rPr lang="it-IT" sz="2400" b="1" dirty="0" smtClean="0"/>
              <a:t>10 μm</a:t>
            </a:r>
            <a:endParaRPr lang="it-IT" sz="2400" b="1" dirty="0"/>
          </a:p>
        </p:txBody>
      </p:sp>
    </p:spTree>
    <p:extLst>
      <p:ext uri="{BB962C8B-B14F-4D97-AF65-F5344CB8AC3E}">
        <p14:creationId xmlns:p14="http://schemas.microsoft.com/office/powerpoint/2010/main" val="223448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85741" y="354066"/>
            <a:ext cx="5972518" cy="830997"/>
          </a:xfrm>
          <a:prstGeom prst="rect">
            <a:avLst/>
          </a:prstGeom>
          <a:noFill/>
        </p:spPr>
        <p:txBody>
          <a:bodyPr wrap="square" rtlCol="0">
            <a:spAutoFit/>
          </a:bodyPr>
          <a:lstStyle/>
          <a:p>
            <a:pPr algn="ctr"/>
            <a:r>
              <a:rPr lang="it-IT" sz="2400" b="1" dirty="0" smtClean="0"/>
              <a:t>Genesi del granulo pollinico nelle </a:t>
            </a:r>
            <a:r>
              <a:rPr lang="it-IT" sz="2400" b="1" u="sng" dirty="0" err="1" smtClean="0"/>
              <a:t>Gimnospermae</a:t>
            </a:r>
            <a:endParaRPr lang="it-IT" sz="2400" b="1" u="sng" dirty="0"/>
          </a:p>
        </p:txBody>
      </p:sp>
      <p:sp>
        <p:nvSpPr>
          <p:cNvPr id="2" name="CasellaDiTesto 1"/>
          <p:cNvSpPr txBox="1"/>
          <p:nvPr/>
        </p:nvSpPr>
        <p:spPr>
          <a:xfrm>
            <a:off x="508076" y="1466466"/>
            <a:ext cx="6985578" cy="369332"/>
          </a:xfrm>
          <a:prstGeom prst="rect">
            <a:avLst/>
          </a:prstGeom>
          <a:noFill/>
        </p:spPr>
        <p:txBody>
          <a:bodyPr wrap="square" rtlCol="0">
            <a:spAutoFit/>
          </a:bodyPr>
          <a:lstStyle/>
          <a:p>
            <a:pPr algn="just"/>
            <a:r>
              <a:rPr lang="it-IT" dirty="0" smtClean="0"/>
              <a:t>Il polline si forma al livello degli </a:t>
            </a:r>
            <a:r>
              <a:rPr lang="it-IT" b="1" dirty="0" smtClean="0"/>
              <a:t>strobili maschili </a:t>
            </a:r>
            <a:endParaRPr lang="it-IT" b="1" dirty="0"/>
          </a:p>
        </p:txBody>
      </p:sp>
      <p:sp>
        <p:nvSpPr>
          <p:cNvPr id="3" name="CasellaDiTesto 2"/>
          <p:cNvSpPr txBox="1"/>
          <p:nvPr/>
        </p:nvSpPr>
        <p:spPr>
          <a:xfrm>
            <a:off x="508076" y="2177021"/>
            <a:ext cx="8185467" cy="646331"/>
          </a:xfrm>
          <a:prstGeom prst="rect">
            <a:avLst/>
          </a:prstGeom>
          <a:noFill/>
        </p:spPr>
        <p:txBody>
          <a:bodyPr wrap="none" rtlCol="0">
            <a:spAutoFit/>
          </a:bodyPr>
          <a:lstStyle/>
          <a:p>
            <a:pPr algn="just"/>
            <a:r>
              <a:rPr lang="it-IT" dirty="0" smtClean="0"/>
              <a:t>Gli strobili sono organi composti da particolari foglie fertili che prendono</a:t>
            </a:r>
          </a:p>
          <a:p>
            <a:pPr algn="just"/>
            <a:r>
              <a:rPr lang="it-IT" dirty="0" smtClean="0"/>
              <a:t>Il nome di </a:t>
            </a:r>
            <a:r>
              <a:rPr lang="it-IT" b="1" dirty="0" smtClean="0"/>
              <a:t>microsporofilli</a:t>
            </a:r>
            <a:endParaRPr lang="it-IT" b="1" dirty="0"/>
          </a:p>
        </p:txBody>
      </p:sp>
      <p:sp>
        <p:nvSpPr>
          <p:cNvPr id="5" name="CasellaDiTesto 4"/>
          <p:cNvSpPr txBox="1"/>
          <p:nvPr/>
        </p:nvSpPr>
        <p:spPr>
          <a:xfrm>
            <a:off x="508076" y="3144587"/>
            <a:ext cx="4554517" cy="1477328"/>
          </a:xfrm>
          <a:prstGeom prst="rect">
            <a:avLst/>
          </a:prstGeom>
          <a:noFill/>
        </p:spPr>
        <p:txBody>
          <a:bodyPr wrap="square" rtlCol="0">
            <a:spAutoFit/>
          </a:bodyPr>
          <a:lstStyle/>
          <a:p>
            <a:pPr algn="just"/>
            <a:r>
              <a:rPr lang="it-IT" dirty="0" smtClean="0"/>
              <a:t>Nella pagina inferiore di ogni microsporofillo sono presenti le </a:t>
            </a:r>
            <a:r>
              <a:rPr lang="it-IT" b="1" dirty="0" smtClean="0"/>
              <a:t>sacche polliniche</a:t>
            </a:r>
            <a:r>
              <a:rPr lang="it-IT" dirty="0" smtClean="0"/>
              <a:t>. Quando raggiungono la maturità disseccano e liberano il polline in grandi quantità</a:t>
            </a:r>
            <a:endParaRPr lang="it-IT" dirty="0"/>
          </a:p>
        </p:txBody>
      </p:sp>
      <p:pic>
        <p:nvPicPr>
          <p:cNvPr id="7170" name="Picture 2" descr="E:\Pinus_pinea_male_con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4543" y="3144588"/>
            <a:ext cx="3429000" cy="33601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84655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7081" y="354066"/>
            <a:ext cx="5413068" cy="830997"/>
          </a:xfrm>
          <a:prstGeom prst="rect">
            <a:avLst/>
          </a:prstGeom>
          <a:noFill/>
        </p:spPr>
        <p:txBody>
          <a:bodyPr wrap="square" rtlCol="0">
            <a:spAutoFit/>
          </a:bodyPr>
          <a:lstStyle/>
          <a:p>
            <a:pPr algn="ctr"/>
            <a:r>
              <a:rPr lang="it-IT" sz="2400" b="1" dirty="0" smtClean="0"/>
              <a:t>Genesi del granulo pollinico nelle </a:t>
            </a:r>
            <a:r>
              <a:rPr lang="it-IT" sz="2400" b="1" u="sng" dirty="0" err="1" smtClean="0"/>
              <a:t>Angiospermae</a:t>
            </a:r>
            <a:endParaRPr lang="it-IT" sz="2400" b="1" u="sng" dirty="0"/>
          </a:p>
        </p:txBody>
      </p:sp>
      <p:sp>
        <p:nvSpPr>
          <p:cNvPr id="5" name="CasellaDiTesto 4"/>
          <p:cNvSpPr txBox="1"/>
          <p:nvPr/>
        </p:nvSpPr>
        <p:spPr>
          <a:xfrm>
            <a:off x="0" y="1227699"/>
            <a:ext cx="9144000" cy="646331"/>
          </a:xfrm>
          <a:prstGeom prst="rect">
            <a:avLst/>
          </a:prstGeom>
          <a:noFill/>
        </p:spPr>
        <p:txBody>
          <a:bodyPr wrap="square" rtlCol="0">
            <a:spAutoFit/>
          </a:bodyPr>
          <a:lstStyle/>
          <a:p>
            <a:r>
              <a:rPr lang="it-IT" dirty="0" smtClean="0"/>
              <a:t>Nelle Angiosperme il polline si forma a livello dei fiori, su organi maschili denominati </a:t>
            </a:r>
            <a:r>
              <a:rPr lang="it-IT" b="1" dirty="0" smtClean="0"/>
              <a:t>stami.</a:t>
            </a:r>
            <a:endParaRPr lang="it-IT" b="1" dirty="0" smtClean="0"/>
          </a:p>
        </p:txBody>
      </p:sp>
      <p:pic>
        <p:nvPicPr>
          <p:cNvPr id="6" name="Immagine 5" descr="Schermata 2016-12-09 alle 17.47.2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6432" y="1916666"/>
            <a:ext cx="5551136" cy="4174055"/>
          </a:xfrm>
          <a:prstGeom prst="rect">
            <a:avLst/>
          </a:prstGeom>
        </p:spPr>
      </p:pic>
    </p:spTree>
    <p:extLst>
      <p:ext uri="{BB962C8B-B14F-4D97-AF65-F5344CB8AC3E}">
        <p14:creationId xmlns:p14="http://schemas.microsoft.com/office/powerpoint/2010/main" val="3936714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47081" y="354066"/>
            <a:ext cx="5413068" cy="830997"/>
          </a:xfrm>
          <a:prstGeom prst="rect">
            <a:avLst/>
          </a:prstGeom>
          <a:noFill/>
        </p:spPr>
        <p:txBody>
          <a:bodyPr wrap="square" rtlCol="0">
            <a:spAutoFit/>
          </a:bodyPr>
          <a:lstStyle/>
          <a:p>
            <a:pPr algn="ctr"/>
            <a:r>
              <a:rPr lang="it-IT" sz="2400" b="1" dirty="0" smtClean="0"/>
              <a:t>Genesi del granulo pollinico nelle </a:t>
            </a:r>
            <a:r>
              <a:rPr lang="it-IT" sz="2400" b="1" u="sng" dirty="0" err="1" smtClean="0"/>
              <a:t>Angiospermae</a:t>
            </a:r>
            <a:endParaRPr lang="it-IT" sz="2400" b="1" u="sng" dirty="0"/>
          </a:p>
        </p:txBody>
      </p:sp>
      <p:sp>
        <p:nvSpPr>
          <p:cNvPr id="5" name="CasellaDiTesto 4"/>
          <p:cNvSpPr txBox="1"/>
          <p:nvPr/>
        </p:nvSpPr>
        <p:spPr>
          <a:xfrm>
            <a:off x="0" y="1185063"/>
            <a:ext cx="9144000" cy="1477328"/>
          </a:xfrm>
          <a:prstGeom prst="rect">
            <a:avLst/>
          </a:prstGeom>
          <a:noFill/>
        </p:spPr>
        <p:txBody>
          <a:bodyPr wrap="square" rtlCol="0">
            <a:spAutoFit/>
          </a:bodyPr>
          <a:lstStyle/>
          <a:p>
            <a:r>
              <a:rPr lang="it-IT" dirty="0" smtClean="0"/>
              <a:t>Gli </a:t>
            </a:r>
            <a:r>
              <a:rPr lang="it-IT" b="1" dirty="0" smtClean="0"/>
              <a:t>stami</a:t>
            </a:r>
            <a:r>
              <a:rPr lang="it-IT" dirty="0" smtClean="0"/>
              <a:t> sono formati da una porzione esile detta </a:t>
            </a:r>
            <a:r>
              <a:rPr lang="it-IT" b="1" dirty="0" smtClean="0"/>
              <a:t>filamento</a:t>
            </a:r>
            <a:r>
              <a:rPr lang="it-IT" dirty="0" smtClean="0"/>
              <a:t> al cui apice presenta una struttura detta </a:t>
            </a:r>
            <a:r>
              <a:rPr lang="it-IT" b="1" dirty="0" smtClean="0"/>
              <a:t>antera</a:t>
            </a:r>
          </a:p>
          <a:p>
            <a:endParaRPr lang="it-IT" dirty="0"/>
          </a:p>
          <a:p>
            <a:r>
              <a:rPr lang="it-IT" dirty="0" smtClean="0"/>
              <a:t>All’interno dell’antera avviene la formazione e maturazione del polline;</a:t>
            </a:r>
          </a:p>
          <a:p>
            <a:r>
              <a:rPr lang="it-IT" dirty="0" smtClean="0"/>
              <a:t>Ogni antera è formata da </a:t>
            </a:r>
            <a:r>
              <a:rPr lang="it-IT" b="1" u="sng" dirty="0" smtClean="0"/>
              <a:t>2 teche</a:t>
            </a:r>
            <a:r>
              <a:rPr lang="it-IT" dirty="0" smtClean="0"/>
              <a:t>, anch’esse formate dalle </a:t>
            </a:r>
            <a:r>
              <a:rPr lang="it-IT" b="1" dirty="0" smtClean="0"/>
              <a:t>sacche polliniche</a:t>
            </a:r>
            <a:r>
              <a:rPr lang="it-IT" dirty="0" smtClean="0"/>
              <a:t>. </a:t>
            </a:r>
            <a:endParaRPr lang="it-IT" dirty="0"/>
          </a:p>
        </p:txBody>
      </p:sp>
      <p:pic>
        <p:nvPicPr>
          <p:cNvPr id="6" name="Immagine 5" descr="Schermata 2016-12-11 alle 18.51.4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4798" y="3258009"/>
            <a:ext cx="6294403" cy="29726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207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12-11 alle 18.51.4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4799" y="943031"/>
            <a:ext cx="6294403" cy="2972619"/>
          </a:xfrm>
          <a:prstGeom prst="rect">
            <a:avLst/>
          </a:prstGeom>
          <a:ln>
            <a:noFill/>
          </a:ln>
          <a:effectLst>
            <a:outerShdw blurRad="190500" algn="tl" rotWithShape="0">
              <a:srgbClr val="000000">
                <a:alpha val="70000"/>
              </a:srgbClr>
            </a:outerShdw>
          </a:effectLst>
        </p:spPr>
      </p:pic>
      <p:sp>
        <p:nvSpPr>
          <p:cNvPr id="5" name="CasellaDiTesto 4"/>
          <p:cNvSpPr txBox="1"/>
          <p:nvPr/>
        </p:nvSpPr>
        <p:spPr>
          <a:xfrm>
            <a:off x="1865466" y="5715"/>
            <a:ext cx="5413068" cy="830997"/>
          </a:xfrm>
          <a:prstGeom prst="rect">
            <a:avLst/>
          </a:prstGeom>
          <a:noFill/>
        </p:spPr>
        <p:txBody>
          <a:bodyPr wrap="square" rtlCol="0">
            <a:spAutoFit/>
          </a:bodyPr>
          <a:lstStyle/>
          <a:p>
            <a:pPr algn="ctr"/>
            <a:r>
              <a:rPr lang="it-IT" sz="2400" b="1" dirty="0" smtClean="0"/>
              <a:t>Genesi del granulo pollinico nelle </a:t>
            </a:r>
            <a:r>
              <a:rPr lang="it-IT" sz="2400" b="1" u="sng" dirty="0" err="1" smtClean="0"/>
              <a:t>Angiospermae</a:t>
            </a:r>
            <a:endParaRPr lang="it-IT" sz="2400" b="1" u="sng" dirty="0"/>
          </a:p>
        </p:txBody>
      </p:sp>
      <p:sp>
        <p:nvSpPr>
          <p:cNvPr id="6" name="Anello 5"/>
          <p:cNvSpPr/>
          <p:nvPr/>
        </p:nvSpPr>
        <p:spPr>
          <a:xfrm>
            <a:off x="4339527" y="1965365"/>
            <a:ext cx="725774" cy="483783"/>
          </a:xfrm>
          <a:prstGeom prst="donut">
            <a:avLst>
              <a:gd name="adj" fmla="val 3064"/>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n w="3175" cmpd="sng">
                <a:solidFill>
                  <a:srgbClr val="FF0000"/>
                </a:solidFill>
              </a:ln>
              <a:solidFill>
                <a:srgbClr val="FF0000"/>
              </a:solidFill>
            </a:endParaRPr>
          </a:p>
        </p:txBody>
      </p:sp>
      <p:sp>
        <p:nvSpPr>
          <p:cNvPr id="7" name="CasellaDiTesto 6"/>
          <p:cNvSpPr txBox="1"/>
          <p:nvPr/>
        </p:nvSpPr>
        <p:spPr>
          <a:xfrm>
            <a:off x="655842" y="4157509"/>
            <a:ext cx="8068569" cy="1477328"/>
          </a:xfrm>
          <a:prstGeom prst="rect">
            <a:avLst/>
          </a:prstGeom>
          <a:noFill/>
        </p:spPr>
        <p:txBody>
          <a:bodyPr wrap="square" rtlCol="0">
            <a:spAutoFit/>
          </a:bodyPr>
          <a:lstStyle/>
          <a:p>
            <a:pPr algn="just"/>
            <a:r>
              <a:rPr lang="it-IT" dirty="0" smtClean="0"/>
              <a:t>Dalle </a:t>
            </a:r>
            <a:r>
              <a:rPr lang="it-IT" b="1" dirty="0" smtClean="0"/>
              <a:t>cellule madri del pol</a:t>
            </a:r>
            <a:r>
              <a:rPr lang="it-IT" dirty="0" smtClean="0"/>
              <a:t>line (o del </a:t>
            </a:r>
            <a:r>
              <a:rPr lang="it-IT" dirty="0" err="1" smtClean="0"/>
              <a:t>microgametofito</a:t>
            </a:r>
            <a:r>
              <a:rPr lang="it-IT" dirty="0" smtClean="0"/>
              <a:t>) si ha la formazione del polline in seguito a processo di Meiosi</a:t>
            </a:r>
            <a:r>
              <a:rPr lang="mr-IN" dirty="0" smtClean="0"/>
              <a:t>…</a:t>
            </a:r>
            <a:endParaRPr lang="it-IT" dirty="0" smtClean="0"/>
          </a:p>
          <a:p>
            <a:endParaRPr lang="it-IT" dirty="0"/>
          </a:p>
          <a:p>
            <a:endParaRPr lang="it-IT" dirty="0" smtClean="0"/>
          </a:p>
          <a:p>
            <a:pPr algn="just"/>
            <a:r>
              <a:rPr lang="it-IT" dirty="0" smtClean="0"/>
              <a:t>Alla fine del ciclo meiotico si formano le </a:t>
            </a:r>
            <a:r>
              <a:rPr lang="it-IT" b="1" dirty="0" smtClean="0"/>
              <a:t>TETRADI POLLINICHE</a:t>
            </a:r>
            <a:endParaRPr lang="it-IT" b="1" dirty="0"/>
          </a:p>
        </p:txBody>
      </p:sp>
      <p:pic>
        <p:nvPicPr>
          <p:cNvPr id="8" name="Immagine 7" descr="Schermata 2016-12-11 alle 18.58.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8682" y="5634836"/>
            <a:ext cx="2826637" cy="1223163"/>
          </a:xfrm>
          <a:prstGeom prst="rect">
            <a:avLst/>
          </a:prstGeom>
          <a:ln>
            <a:noFill/>
          </a:ln>
          <a:effectLst>
            <a:softEdge rad="112500"/>
          </a:effectLst>
        </p:spPr>
      </p:pic>
    </p:spTree>
    <p:extLst>
      <p:ext uri="{BB962C8B-B14F-4D97-AF65-F5344CB8AC3E}">
        <p14:creationId xmlns:p14="http://schemas.microsoft.com/office/powerpoint/2010/main" val="190412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3099777" y="725492"/>
            <a:ext cx="5802777" cy="56832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ttangolo 4"/>
          <p:cNvSpPr/>
          <p:nvPr/>
        </p:nvSpPr>
        <p:spPr>
          <a:xfrm>
            <a:off x="0" y="186056"/>
            <a:ext cx="2781477" cy="461665"/>
          </a:xfrm>
          <a:prstGeom prst="rect">
            <a:avLst/>
          </a:prstGeom>
        </p:spPr>
        <p:txBody>
          <a:bodyPr wrap="square">
            <a:spAutoFit/>
          </a:bodyPr>
          <a:lstStyle/>
          <a:p>
            <a:pPr algn="ctr"/>
            <a:r>
              <a:rPr lang="it-IT" sz="2400" b="1" smtClean="0"/>
              <a:t>FIORE</a:t>
            </a:r>
            <a:r>
              <a:rPr lang="it-IT" b="1" smtClean="0"/>
              <a:t> </a:t>
            </a:r>
            <a:endParaRPr lang="it-IT" dirty="0"/>
          </a:p>
        </p:txBody>
      </p:sp>
      <p:sp>
        <p:nvSpPr>
          <p:cNvPr id="6" name="Rettangolo 5"/>
          <p:cNvSpPr/>
          <p:nvPr/>
        </p:nvSpPr>
        <p:spPr>
          <a:xfrm>
            <a:off x="0" y="1031615"/>
            <a:ext cx="3099777" cy="2948756"/>
          </a:xfrm>
          <a:prstGeom prst="rect">
            <a:avLst/>
          </a:prstGeom>
        </p:spPr>
        <p:txBody>
          <a:bodyPr wrap="square">
            <a:spAutoFit/>
          </a:bodyPr>
          <a:lstStyle/>
          <a:p>
            <a:pPr>
              <a:lnSpc>
                <a:spcPct val="150000"/>
              </a:lnSpc>
            </a:pPr>
            <a:r>
              <a:rPr lang="it-IT" dirty="0" smtClean="0"/>
              <a:t>Il </a:t>
            </a:r>
            <a:r>
              <a:rPr lang="it-IT" dirty="0"/>
              <a:t>fiore è equiparabile al germoglio ed è costituito da un insieme di pezzi fiorali posti all’estremità (talamo o ricettacolo) di un caule denominato peduncolo fiorale. </a:t>
            </a:r>
          </a:p>
        </p:txBody>
      </p:sp>
    </p:spTree>
    <p:extLst>
      <p:ext uri="{BB962C8B-B14F-4D97-AF65-F5344CB8AC3E}">
        <p14:creationId xmlns:p14="http://schemas.microsoft.com/office/powerpoint/2010/main" val="217189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hermata 2016-12-09 alle 17.28.5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8169" y="693000"/>
            <a:ext cx="7567662" cy="5472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2147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Oriz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Brezz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6630</TotalTime>
  <Words>1576</Words>
  <Application>Microsoft Macintosh PowerPoint</Application>
  <PresentationFormat>Presentazione su schermo (4:3)</PresentationFormat>
  <Paragraphs>146</Paragraphs>
  <Slides>32</Slides>
  <Notes>4</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32</vt:i4>
      </vt:variant>
    </vt:vector>
  </HeadingPairs>
  <TitlesOfParts>
    <vt:vector size="36" baseType="lpstr">
      <vt:lpstr>Calibri</vt:lpstr>
      <vt:lpstr>News Gothic MT</vt:lpstr>
      <vt:lpstr>Wingdings 2</vt:lpstr>
      <vt:lpstr>Brezza</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Domenico</dc:creator>
  <cp:lastModifiedBy>Utente di Microsoft Office</cp:lastModifiedBy>
  <cp:revision>35</cp:revision>
  <dcterms:created xsi:type="dcterms:W3CDTF">2016-12-06T14:41:54Z</dcterms:created>
  <dcterms:modified xsi:type="dcterms:W3CDTF">2020-03-18T16:43:39Z</dcterms:modified>
</cp:coreProperties>
</file>